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FBA3C9-37A8-89D3-DBBF-9427B14EF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3F94C67-30C2-B547-DCD4-C91D168C27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BE1B18-A7E2-B24E-7C24-DB7A0C018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61052-68B1-4CDF-8AE6-4755AE6B4292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77EFBBD-8672-13E5-C645-32A888F45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02A83C-B24E-737F-2D89-F73C0CF0A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37FB-D500-48EA-A037-6054626C0B1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175489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18CE45-757F-EE8D-37BE-193C265E9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95C7DC8-491A-1862-62DE-44444778AA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CE3C8FB-28A4-12D1-95CD-4E99506E0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61052-68B1-4CDF-8AE6-4755AE6B4292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E7DEA8-3B69-6188-09BF-B80A92012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226AF0-76F9-1142-4167-8F61307A8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37FB-D500-48EA-A037-6054626C0B1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03013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AAED6DD-B73A-C274-B739-10B26FA88E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DC2F583-7D1D-07F0-B7A8-7E0EA7CF3F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18FF14-40D3-D63C-964F-D1C863849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61052-68B1-4CDF-8AE6-4755AE6B4292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33AF718-13D1-60E5-4CAB-6CDEA543F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D58F0D-3772-EAEA-26B7-46D7CEE67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37FB-D500-48EA-A037-6054626C0B1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53142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8A7A9E-16A4-1447-2AF7-9FF494679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D62FE6-C0DF-80AE-DAA0-452808D7E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F0B98B-FCF3-2DBE-C82E-DD5FB8210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61052-68B1-4CDF-8AE6-4755AE6B4292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3AF3FA3-4996-AEB0-89A0-A17C5ECB9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137DE28-C2C1-0CF8-518B-5951602E3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37FB-D500-48EA-A037-6054626C0B1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23752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AC75A3-D36F-FDFD-4046-4AFD2F137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E8B0C0B-F450-4CDE-550C-94A8BB649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B243CE-E7A2-ADF3-07B7-DCE7F5FD0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61052-68B1-4CDF-8AE6-4755AE6B4292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FFB3E6C-C6D1-5AE0-E2AF-E3D80C84D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D4A4FCA-F498-9E5D-48D0-3BDB07E36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37FB-D500-48EA-A037-6054626C0B1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55217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99C5BB-8975-9BF4-35BA-C86175F6F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5A91B1-2283-9FF8-A3DE-651949EB81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7E036BF-F99D-B226-3406-99AB561BEC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6F63B96-0565-D418-B1B1-DC9D7026F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61052-68B1-4CDF-8AE6-4755AE6B4292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AFA17DD-2068-5D5A-535B-1F790B899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D080FA6-7C12-CDB7-2191-0759A5DFD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37FB-D500-48EA-A037-6054626C0B1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81913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3B2085-0BF7-59C1-CACF-90C31B505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BBBB84D-D11C-6BEF-EDEA-4719BC02F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9CEC02F-89D9-8A3E-97C8-EFCFD47D20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3F858BB-BB89-1A72-B0BA-3170FF4A21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B05062B-FD93-CC62-38F5-37538A6DB3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A34FF56-291F-2489-8B49-0C7162BC1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61052-68B1-4CDF-8AE6-4755AE6B4292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31254E7-D494-BEDF-41ED-E6A543795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5AC85E9-4E8A-D265-C546-CA34FE233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37FB-D500-48EA-A037-6054626C0B1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25772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EB7DD2-F88E-B071-37A3-4FC8D9D5A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7CBD798-77E6-E3AC-35DA-366A152B7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61052-68B1-4CDF-8AE6-4755AE6B4292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1823CF0-5271-E24F-476F-47087FC69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2C9D6E4-EED2-02FE-70A8-5AC9710D0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37FB-D500-48EA-A037-6054626C0B1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57076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9111B5B-8AEF-3DA8-E993-4F72C092F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61052-68B1-4CDF-8AE6-4755AE6B4292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C1EDFB0-D3DB-19F2-067B-28EDBA37D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3D70D97-AB59-E597-E5DC-057106E7B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37FB-D500-48EA-A037-6054626C0B1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19625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7F3F77-BB43-E050-EA2A-55E81C030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D3DEA6-5FBB-D886-B9FD-26DEB1C4E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40B2D6B-F475-7DFE-2678-B8F5C0C3A7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F8083DB-3372-3FE0-20B8-9E7185019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61052-68B1-4CDF-8AE6-4755AE6B4292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4E79B0F-5FCE-089E-50B3-31AFC5CDD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783B0A3-CE1B-85ED-A45F-55607D524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37FB-D500-48EA-A037-6054626C0B1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4525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E3D759-97F5-291A-A8DA-612A7B78D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9E61B41-3F6A-9899-3843-A156106F32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73C5A96-7907-99F9-778D-00B8633180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ECA96BC-70B5-C829-3643-ECA363639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61052-68B1-4CDF-8AE6-4755AE6B4292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2CCCD4C-E655-AB07-07A3-470D12979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FDC9C34-2E71-7294-9C71-791A02177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737FB-D500-48EA-A037-6054626C0B1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39384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ACB44E-4EBB-3DF1-DE8D-381BFFA06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806088B-565E-0D9F-57DD-E69C096730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9FFA042-6385-1204-D8B2-E7C4FE7818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361052-68B1-4CDF-8AE6-4755AE6B4292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A4BDBA-DC97-B5A6-A000-7F8C211645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6AC65A-A71A-9B6D-1E8E-9AFDA9E4F0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F737FB-D500-48EA-A037-6054626C0B1F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93506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1DF8ED-2CD5-52AE-C79A-A0904B635C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/>
              <a:t>Ұялы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желісінің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элементтері</a:t>
            </a:r>
            <a:endParaRPr lang="ru-KZ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9F101A0-97FD-517E-101A-5CA265F97A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602066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BB4CB8-6B38-CC5E-AACE-9DE7121B3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925" y="228600"/>
            <a:ext cx="10515600" cy="13398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err="1"/>
              <a:t>Ұялы</a:t>
            </a:r>
            <a:r>
              <a:rPr lang="ru-RU" sz="3200" b="1" dirty="0"/>
              <a:t> </a:t>
            </a:r>
            <a:r>
              <a:rPr lang="ru-RU" sz="3200" b="1" dirty="0" err="1"/>
              <a:t>байланыс</a:t>
            </a:r>
            <a:r>
              <a:rPr lang="ru-RU" sz="3200" b="1" dirty="0"/>
              <a:t> </a:t>
            </a:r>
            <a:r>
              <a:rPr lang="ru-RU" sz="3200" b="1" dirty="0" err="1"/>
              <a:t>желісін</a:t>
            </a:r>
            <a:r>
              <a:rPr lang="ru-RU" sz="3200" b="1" dirty="0"/>
              <a:t> </a:t>
            </a:r>
            <a:r>
              <a:rPr lang="ru-RU" sz="3200" b="1" dirty="0" err="1"/>
              <a:t>жоспарлау</a:t>
            </a:r>
            <a:r>
              <a:rPr lang="ru-RU" sz="3200" b="1" dirty="0"/>
              <a:t> </a:t>
            </a:r>
            <a:r>
              <a:rPr lang="ru-RU" sz="3200" b="1" dirty="0" err="1"/>
              <a:t>кезінде</a:t>
            </a:r>
            <a:r>
              <a:rPr lang="ru-RU" sz="3200" b="1" dirty="0"/>
              <a:t> </a:t>
            </a:r>
            <a:r>
              <a:rPr lang="ru-RU" sz="3200" b="1" dirty="0" err="1"/>
              <a:t>сотаның</a:t>
            </a:r>
            <a:r>
              <a:rPr lang="ru-RU" sz="3200" b="1" dirty="0"/>
              <a:t> (</a:t>
            </a:r>
            <a:r>
              <a:rPr lang="ru-RU" sz="3200" b="1" dirty="0" err="1"/>
              <a:t>ячейканың</a:t>
            </a:r>
            <a:r>
              <a:rPr lang="ru-RU" sz="3200" b="1" dirty="0"/>
              <a:t>) </a:t>
            </a:r>
            <a:r>
              <a:rPr lang="ru-RU" sz="3200" b="1" dirty="0" err="1"/>
              <a:t>өлшемін</a:t>
            </a:r>
            <a:r>
              <a:rPr lang="ru-RU" sz="3200" b="1" dirty="0"/>
              <a:t> </a:t>
            </a:r>
            <a:r>
              <a:rPr lang="ru-RU" sz="3200" b="1" dirty="0" err="1"/>
              <a:t>және</a:t>
            </a:r>
            <a:r>
              <a:rPr lang="ru-RU" sz="3200" b="1" dirty="0"/>
              <a:t> </a:t>
            </a:r>
            <a:r>
              <a:rPr lang="ru-RU" sz="3200" b="1" dirty="0" err="1"/>
              <a:t>базалық</a:t>
            </a:r>
            <a:r>
              <a:rPr lang="ru-RU" sz="3200" b="1" dirty="0"/>
              <a:t> </a:t>
            </a:r>
            <a:r>
              <a:rPr lang="ru-RU" sz="3200" b="1" dirty="0" err="1"/>
              <a:t>станциялар</a:t>
            </a:r>
            <a:r>
              <a:rPr lang="ru-RU" sz="3200" b="1" dirty="0"/>
              <a:t> </a:t>
            </a:r>
            <a:r>
              <a:rPr lang="ru-RU" sz="3200" b="1" dirty="0" err="1"/>
              <a:t>санын</a:t>
            </a:r>
            <a:r>
              <a:rPr lang="ru-RU" sz="3200" b="1" dirty="0"/>
              <a:t> </a:t>
            </a:r>
            <a:r>
              <a:rPr lang="ru-RU" sz="3200" b="1" dirty="0" err="1"/>
              <a:t>есептеу</a:t>
            </a:r>
            <a:endParaRPr lang="ru-KZ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EBBD094-57B0-D82A-D620-9310EBF98A8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90574" y="3598864"/>
                <a:ext cx="9886951" cy="3030536"/>
              </a:xfrm>
            </p:spPr>
            <p:txBody>
              <a:bodyPr>
                <a:normAutofit fontScale="85000" lnSpcReduction="10000"/>
              </a:bodyPr>
              <a:lstStyle/>
              <a:p>
                <a:r>
                  <a:rPr lang="ru-RU" dirty="0" err="1"/>
                  <a:t>Сотаның</a:t>
                </a:r>
                <a:r>
                  <a:rPr lang="ru-RU" dirty="0"/>
                  <a:t> радиусы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ru-RU" dirty="0" err="1"/>
                  <a:t>желінің</a:t>
                </a:r>
                <a:r>
                  <a:rPr lang="ru-RU" dirty="0"/>
                  <a:t> </a:t>
                </a:r>
                <a:r>
                  <a:rPr lang="ru-RU" dirty="0" err="1"/>
                  <a:t>жалпы</a:t>
                </a:r>
                <a:r>
                  <a:rPr lang="ru-RU" dirty="0"/>
                  <a:t> </a:t>
                </a:r>
                <a:r>
                  <a:rPr lang="ru-RU" dirty="0" err="1"/>
                  <a:t>ауданы</a:t>
                </a:r>
                <a:r>
                  <a:rPr lang="ru-RU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ar-AE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ar-AE" dirty="0"/>
                  <a:t>, </a:t>
                </a:r>
                <a:r>
                  <a:rPr lang="ru-RU" dirty="0" err="1"/>
                  <a:t>базалық</a:t>
                </a:r>
                <a:r>
                  <a:rPr lang="ru-RU" dirty="0"/>
                  <a:t> </a:t>
                </a:r>
                <a:r>
                  <a:rPr lang="ru-RU" dirty="0" err="1"/>
                  <a:t>станциялар</a:t>
                </a:r>
                <a:r>
                  <a:rPr lang="ru-RU" dirty="0"/>
                  <a:t> саны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m:rPr>
                            <m:nor/>
                          </m:rPr>
                          <a:rPr lang="ru-RU" i="1"/>
                          <m:t>БС</m:t>
                        </m:r>
                      </m:sub>
                    </m:sSub>
                  </m:oMath>
                </a14:m>
                <a:r>
                  <a:rPr lang="ru-RU" dirty="0" err="1"/>
                  <a:t>және</a:t>
                </a:r>
                <a:r>
                  <a:rPr lang="ru-RU" dirty="0"/>
                  <a:t> коэффициент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ru-RU" dirty="0" err="1"/>
                  <a:t>арқылы</a:t>
                </a:r>
                <a:r>
                  <a:rPr lang="ru-RU" dirty="0"/>
                  <a:t> </a:t>
                </a:r>
                <a:r>
                  <a:rPr lang="ru-RU" dirty="0" err="1"/>
                  <a:t>анықталады</a:t>
                </a:r>
                <a:r>
                  <a:rPr lang="ru-RU" dirty="0"/>
                  <a:t>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ar-AE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ar-AE" dirty="0"/>
                  <a:t>— </a:t>
                </a:r>
                <a:r>
                  <a:rPr lang="ru-RU" dirty="0" err="1"/>
                  <a:t>желі</a:t>
                </a:r>
                <a:r>
                  <a:rPr lang="ru-RU" dirty="0"/>
                  <a:t> </a:t>
                </a:r>
                <a:r>
                  <a:rPr lang="ru-RU" dirty="0" err="1"/>
                  <a:t>қамтитын</a:t>
                </a:r>
                <a:r>
                  <a:rPr lang="ru-RU" dirty="0"/>
                  <a:t> </a:t>
                </a:r>
                <a:r>
                  <a:rPr lang="ru-RU" dirty="0" err="1"/>
                  <a:t>жалпы</a:t>
                </a:r>
                <a:r>
                  <a:rPr lang="ru-RU" dirty="0"/>
                  <a:t> </a:t>
                </a:r>
                <a:r>
                  <a:rPr lang="ru-RU" dirty="0" err="1"/>
                  <a:t>аудан</a:t>
                </a:r>
                <a:r>
                  <a:rPr lang="ru-RU" dirty="0"/>
                  <a:t> (</a:t>
                </a:r>
                <a:r>
                  <a:rPr lang="ru-RU" dirty="0" err="1"/>
                  <a:t>мысалы</a:t>
                </a:r>
                <a:r>
                  <a:rPr lang="ru-RU" dirty="0"/>
                  <a:t>, </a:t>
                </a:r>
                <a:r>
                  <a:rPr lang="ru-RU" dirty="0" err="1"/>
                  <a:t>қала</a:t>
                </a:r>
                <a:r>
                  <a:rPr lang="ru-RU" dirty="0"/>
                  <a:t> </a:t>
                </a:r>
                <a:r>
                  <a:rPr lang="ru-RU" dirty="0" err="1"/>
                  <a:t>немесе</a:t>
                </a:r>
                <a:r>
                  <a:rPr lang="ru-RU" dirty="0"/>
                  <a:t> </a:t>
                </a:r>
                <a:r>
                  <a:rPr lang="ru-RU" dirty="0" err="1"/>
                  <a:t>облыс</a:t>
                </a:r>
                <a:r>
                  <a:rPr lang="ru-RU" dirty="0"/>
                  <a:t>).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ar-A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i="1"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m:rPr>
                            <m:nor/>
                          </m:rPr>
                          <a:rPr lang="ru-RU" i="1"/>
                          <m:t>БС</m:t>
                        </m:r>
                      </m:sub>
                    </m:sSub>
                  </m:oMath>
                </a14:m>
                <a:r>
                  <a:rPr lang="ar-AE" dirty="0"/>
                  <a:t>— </a:t>
                </a:r>
                <a:r>
                  <a:rPr lang="ru-RU" dirty="0" err="1"/>
                  <a:t>сол</a:t>
                </a:r>
                <a:r>
                  <a:rPr lang="ru-RU" dirty="0"/>
                  <a:t> </a:t>
                </a:r>
                <a:r>
                  <a:rPr lang="ru-RU" dirty="0" err="1"/>
                  <a:t>аудандағы</a:t>
                </a:r>
                <a:r>
                  <a:rPr lang="ru-RU" dirty="0"/>
                  <a:t> </a:t>
                </a:r>
                <a:r>
                  <a:rPr lang="ru-RU" dirty="0" err="1"/>
                  <a:t>базалық</a:t>
                </a:r>
                <a:r>
                  <a:rPr lang="ru-RU" dirty="0"/>
                  <a:t> </a:t>
                </a:r>
                <a:r>
                  <a:rPr lang="ru-RU" dirty="0" err="1"/>
                  <a:t>станциялар</a:t>
                </a:r>
                <a:r>
                  <a:rPr lang="ru-RU" dirty="0"/>
                  <a:t> саны.</a:t>
                </a:r>
              </a:p>
              <a:p>
                <a14:m>
                  <m:oMath xmlns:m="http://schemas.openxmlformats.org/officeDocument/2006/math">
                    <m:r>
                      <a:rPr lang="ru-RU" i="1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ru-RU" dirty="0"/>
                  <a:t>— </a:t>
                </a:r>
                <a:r>
                  <a:rPr lang="ru-RU" dirty="0" err="1"/>
                  <a:t>соталардың</a:t>
                </a:r>
                <a:r>
                  <a:rPr lang="ru-RU" dirty="0"/>
                  <a:t> </a:t>
                </a:r>
                <a:r>
                  <a:rPr lang="ru-RU" dirty="0" err="1"/>
                  <a:t>бір-бірін</a:t>
                </a:r>
                <a:r>
                  <a:rPr lang="ru-RU" dirty="0"/>
                  <a:t> жабу </a:t>
                </a:r>
                <a:r>
                  <a:rPr lang="ru-RU" dirty="0" err="1"/>
                  <a:t>дәрежесін</a:t>
                </a:r>
                <a:r>
                  <a:rPr lang="ru-RU" dirty="0"/>
                  <a:t> (</a:t>
                </a:r>
                <a:r>
                  <a:rPr lang="en-US" dirty="0"/>
                  <a:t>handover </a:t>
                </a:r>
                <a:r>
                  <a:rPr lang="ru-RU" dirty="0" err="1"/>
                  <a:t>аймағын</a:t>
                </a:r>
                <a:r>
                  <a:rPr lang="ru-RU" dirty="0"/>
                  <a:t>) </a:t>
                </a:r>
                <a:r>
                  <a:rPr lang="ru-RU" dirty="0" err="1"/>
                  <a:t>ескеретін</a:t>
                </a:r>
                <a:r>
                  <a:rPr lang="ru-RU" dirty="0"/>
                  <a:t> коэффициент.</a:t>
                </a:r>
              </a:p>
              <a:p>
                <a:r>
                  <a:rPr lang="ru-RU" dirty="0" err="1"/>
                  <a:t>Яғни</a:t>
                </a:r>
                <a:r>
                  <a:rPr lang="ru-RU" dirty="0"/>
                  <a:t>, радиус </a:t>
                </a:r>
                <a:r>
                  <a:rPr lang="ru-RU" dirty="0" err="1"/>
                  <a:t>неғұрлым</a:t>
                </a:r>
                <a:r>
                  <a:rPr lang="ru-RU" dirty="0"/>
                  <a:t> </a:t>
                </a:r>
                <a:r>
                  <a:rPr lang="ru-RU" dirty="0" err="1"/>
                  <a:t>үлкен</a:t>
                </a:r>
                <a:r>
                  <a:rPr lang="ru-RU" dirty="0"/>
                  <a:t> </a:t>
                </a:r>
                <a:r>
                  <a:rPr lang="ru-RU" dirty="0" err="1"/>
                  <a:t>болса</a:t>
                </a:r>
                <a:r>
                  <a:rPr lang="ru-RU" dirty="0"/>
                  <a:t>, </a:t>
                </a:r>
                <a:r>
                  <a:rPr lang="ru-RU" dirty="0" err="1"/>
                  <a:t>соғұрлым</a:t>
                </a:r>
                <a:r>
                  <a:rPr lang="ru-RU" dirty="0"/>
                  <a:t> аз </a:t>
                </a:r>
                <a:r>
                  <a:rPr lang="ru-RU" dirty="0" err="1"/>
                  <a:t>базалық</a:t>
                </a:r>
                <a:r>
                  <a:rPr lang="ru-RU" dirty="0"/>
                  <a:t> станция керек, </a:t>
                </a:r>
                <a:r>
                  <a:rPr lang="ru-RU" dirty="0" err="1"/>
                  <a:t>бірақ</a:t>
                </a:r>
                <a:r>
                  <a:rPr lang="ru-RU" dirty="0"/>
                  <a:t> </a:t>
                </a:r>
                <a:r>
                  <a:rPr lang="ru-RU" dirty="0" err="1"/>
                  <a:t>байланыс</a:t>
                </a:r>
                <a:r>
                  <a:rPr lang="ru-RU" dirty="0"/>
                  <a:t> </a:t>
                </a:r>
                <a:r>
                  <a:rPr lang="ru-RU" dirty="0" err="1"/>
                  <a:t>сапасы</a:t>
                </a:r>
                <a:r>
                  <a:rPr lang="ru-RU" dirty="0"/>
                  <a:t> </a:t>
                </a:r>
                <a:r>
                  <a:rPr lang="ru-RU" dirty="0" err="1"/>
                  <a:t>төмендеуі</a:t>
                </a:r>
                <a:r>
                  <a:rPr lang="ru-RU" dirty="0"/>
                  <a:t> </a:t>
                </a:r>
                <a:r>
                  <a:rPr lang="ru-RU" dirty="0" err="1"/>
                  <a:t>мүмкін</a:t>
                </a:r>
                <a:r>
                  <a:rPr lang="ru-RU" dirty="0"/>
                  <a:t>.</a:t>
                </a:r>
              </a:p>
              <a:p>
                <a:endParaRPr lang="ru-KZ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EBBD094-57B0-D82A-D620-9310EBF98A8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90574" y="3598864"/>
                <a:ext cx="9886951" cy="3030536"/>
              </a:xfrm>
              <a:blipFill>
                <a:blip r:embed="rId2"/>
                <a:stretch>
                  <a:fillRect l="-863" t="-4016" b="-2811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0B72C9F-647E-F964-5930-274D99D398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0294" y="1568450"/>
            <a:ext cx="4235161" cy="185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111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213BDBE-4761-782A-CD10-FF42D2A9DA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625" y="1057275"/>
            <a:ext cx="3581400" cy="17907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54D2FD7-7E1A-69A8-A75F-5168CB74484E}"/>
                  </a:ext>
                </a:extLst>
              </p:cNvPr>
              <p:cNvSpPr txBox="1"/>
              <p:nvPr/>
            </p:nvSpPr>
            <p:spPr>
              <a:xfrm>
                <a:off x="1266825" y="3429000"/>
                <a:ext cx="4029075" cy="23271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2400" dirty="0" err="1"/>
                  <a:t>Базалық</a:t>
                </a:r>
                <a:r>
                  <a:rPr lang="ru-RU" sz="2400" dirty="0"/>
                  <a:t> </a:t>
                </a:r>
                <a:r>
                  <a:rPr lang="ru-RU" sz="2400" dirty="0" err="1"/>
                  <a:t>станциялар</a:t>
                </a:r>
                <a:r>
                  <a:rPr lang="ru-RU" sz="2400" dirty="0"/>
                  <a:t> саны </a:t>
                </a:r>
                <a:r>
                  <a:rPr lang="ru-RU" sz="2400" dirty="0" err="1"/>
                  <a:t>желідегі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жалпы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абоненттер</a:t>
                </a:r>
                <a:r>
                  <a:rPr lang="ru-RU" sz="2400" dirty="0"/>
                  <a:t> саны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4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ar-AE" sz="24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ru-RU" sz="2400" dirty="0"/>
                  <a:t>мен </a:t>
                </a:r>
                <a:r>
                  <a:rPr lang="ru-RU" sz="2400" b="1" dirty="0" err="1"/>
                  <a:t>бір</a:t>
                </a:r>
                <a:r>
                  <a:rPr lang="ru-RU" sz="2400" b="1" dirty="0"/>
                  <a:t> БС </a:t>
                </a:r>
                <a:r>
                  <a:rPr lang="ru-RU" sz="2400" b="1" dirty="0" err="1"/>
                  <a:t>қызмет</a:t>
                </a:r>
                <a:r>
                  <a:rPr lang="ru-RU" sz="2400" b="1" dirty="0"/>
                  <a:t> </a:t>
                </a:r>
                <a:r>
                  <a:rPr lang="ru-RU" sz="2400" b="1" dirty="0" err="1"/>
                  <a:t>көрсете</a:t>
                </a:r>
                <a:r>
                  <a:rPr lang="ru-RU" sz="2400" b="1" dirty="0"/>
                  <a:t> </a:t>
                </a:r>
                <a:r>
                  <a:rPr lang="ru-RU" sz="2400" b="1" dirty="0" err="1"/>
                  <a:t>алатын</a:t>
                </a:r>
                <a:r>
                  <a:rPr lang="ru-RU" sz="2400" b="1" dirty="0"/>
                  <a:t> </a:t>
                </a:r>
                <a:r>
                  <a:rPr lang="ru-RU" sz="2400" b="1" dirty="0" err="1"/>
                  <a:t>абоненттер</a:t>
                </a:r>
                <a:r>
                  <a:rPr lang="ru-RU" sz="2400" b="1" dirty="0"/>
                  <a:t> </a:t>
                </a:r>
                <a:r>
                  <a:rPr lang="ru-RU" sz="2400" b="1" dirty="0" err="1"/>
                  <a:t>санына</a:t>
                </a:r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4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m:rPr>
                            <m:nor/>
                          </m:rPr>
                          <a:rPr lang="ru-RU" sz="2400" b="0" i="1">
                            <a:latin typeface="Cambria Math" panose="02040503050406030204" pitchFamily="18" charset="0"/>
                          </a:rPr>
                          <m:t>БС</m:t>
                        </m:r>
                      </m:sub>
                    </m:sSub>
                  </m:oMath>
                </a14:m>
                <a:r>
                  <a:rPr lang="ru-RU" sz="2400" dirty="0" err="1"/>
                  <a:t>байланысты</a:t>
                </a:r>
                <a:r>
                  <a:rPr lang="ru-RU" sz="2400" dirty="0"/>
                  <a:t>.</a:t>
                </a:r>
                <a:endParaRPr lang="ru-KZ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54D2FD7-7E1A-69A8-A75F-5168CB7448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6825" y="3429000"/>
                <a:ext cx="4029075" cy="2327176"/>
              </a:xfrm>
              <a:prstGeom prst="rect">
                <a:avLst/>
              </a:prstGeom>
              <a:blipFill>
                <a:blip r:embed="rId3"/>
                <a:stretch>
                  <a:fillRect l="-2421" t="-2100" r="-1210" b="-4724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4293AF48-FCCE-8FC2-A632-BA5DAC17882D}"/>
              </a:ext>
            </a:extLst>
          </p:cNvPr>
          <p:cNvSpPr txBox="1"/>
          <p:nvPr/>
        </p:nvSpPr>
        <p:spPr>
          <a:xfrm>
            <a:off x="971549" y="419427"/>
            <a:ext cx="48863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2800" dirty="0" err="1"/>
              <a:t>Базалық</a:t>
            </a:r>
            <a:r>
              <a:rPr lang="ru-RU" sz="2800" dirty="0"/>
              <a:t> </a:t>
            </a:r>
            <a:r>
              <a:rPr lang="ru-RU" sz="2800" dirty="0" err="1"/>
              <a:t>станциялар</a:t>
            </a:r>
            <a:r>
              <a:rPr lang="ru-RU" sz="2800" dirty="0"/>
              <a:t> саны</a:t>
            </a:r>
            <a:endParaRPr lang="ru-KZ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FCC04B9-F573-F007-A15D-21C1E196C892}"/>
              </a:ext>
            </a:extLst>
          </p:cNvPr>
          <p:cNvSpPr txBox="1"/>
          <p:nvPr/>
        </p:nvSpPr>
        <p:spPr>
          <a:xfrm>
            <a:off x="5924553" y="465593"/>
            <a:ext cx="6096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KZ"/>
            </a:defPPr>
            <a:lvl1pPr indent="0">
              <a:buNone/>
              <a:defRPr sz="2800"/>
            </a:lvl1pPr>
          </a:lstStyle>
          <a:p>
            <a:pPr algn="ctr"/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базалық</a:t>
            </a:r>
            <a:r>
              <a:rPr lang="ru-RU" dirty="0"/>
              <a:t> </a:t>
            </a:r>
            <a:r>
              <a:rPr lang="ru-RU" dirty="0" err="1"/>
              <a:t>станцияға</a:t>
            </a:r>
            <a:r>
              <a:rPr lang="ru-RU" dirty="0"/>
              <a:t> </a:t>
            </a:r>
            <a:r>
              <a:rPr lang="ru-RU" dirty="0" err="1"/>
              <a:t>келетін</a:t>
            </a:r>
            <a:r>
              <a:rPr lang="ru-RU" dirty="0"/>
              <a:t> </a:t>
            </a:r>
            <a:r>
              <a:rPr lang="ru-RU" dirty="0" err="1"/>
              <a:t>абоненттер</a:t>
            </a:r>
            <a:r>
              <a:rPr lang="ru-RU" dirty="0"/>
              <a:t> саны</a:t>
            </a:r>
            <a:endParaRPr lang="ru-KZ" dirty="0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C27F2CBB-F2AF-8B74-9408-34B54E1F9F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48500" y="1647825"/>
            <a:ext cx="3667125" cy="137334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A308A9F-327E-A04E-2D70-294A21FA20C2}"/>
                  </a:ext>
                </a:extLst>
              </p:cNvPr>
              <p:cNvSpPr txBox="1"/>
              <p:nvPr/>
            </p:nvSpPr>
            <p:spPr>
              <a:xfrm>
                <a:off x="5834062" y="3249296"/>
                <a:ext cx="6096000" cy="307340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Font typeface="Arial" panose="020B0604020202020204" pitchFamily="34" charset="0"/>
                  <a:buChar char="•"/>
                </a:pPr>
                <a:r>
                  <a:rPr lang="en-US" sz="2400" dirty="0"/>
                  <a:t>M — </a:t>
                </a:r>
                <a:r>
                  <a:rPr lang="ru-RU" sz="2400" dirty="0" err="1"/>
                  <a:t>сотаның</a:t>
                </a:r>
                <a:r>
                  <a:rPr lang="ru-RU" sz="2400" dirty="0"/>
                  <a:t> </a:t>
                </a:r>
                <a:r>
                  <a:rPr lang="ru-RU" sz="2400" dirty="0" err="1"/>
                  <a:t>секторлар</a:t>
                </a:r>
                <a:r>
                  <a:rPr lang="ru-RU" sz="2400" dirty="0"/>
                  <a:t> саны (</a:t>
                </a:r>
                <a:r>
                  <a:rPr lang="ru-RU" sz="2400" dirty="0" err="1"/>
                  <a:t>мысалы</a:t>
                </a:r>
                <a:r>
                  <a:rPr lang="ru-RU" sz="2400" dirty="0"/>
                  <a:t>, 3 </a:t>
                </a:r>
                <a:r>
                  <a:rPr lang="ru-RU" sz="2400" dirty="0" err="1"/>
                  <a:t>секторлы</a:t>
                </a:r>
                <a:r>
                  <a:rPr lang="ru-RU" sz="2400" dirty="0"/>
                  <a:t> антенна).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ru-RU" sz="2400" dirty="0"/>
                  <a:t>— </a:t>
                </a:r>
                <a:r>
                  <a:rPr lang="ru-RU" sz="2400" dirty="0" err="1"/>
                  <a:t>сотаға</a:t>
                </a:r>
                <a:r>
                  <a:rPr lang="ru-RU" sz="2400" dirty="0"/>
                  <a:t> </a:t>
                </a:r>
                <a:r>
                  <a:rPr lang="ru-RU" sz="2400" dirty="0" err="1"/>
                  <a:t>түсетін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жалпы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жүктеме</a:t>
                </a:r>
                <a:r>
                  <a:rPr lang="ru-RU" sz="2400" dirty="0"/>
                  <a:t> (канал саны </a:t>
                </a:r>
                <a:r>
                  <a:rPr lang="ru-RU" sz="2400" dirty="0" err="1"/>
                  <a:t>немесе</a:t>
                </a:r>
                <a:r>
                  <a:rPr lang="ru-RU" sz="2400" dirty="0"/>
                  <a:t> </a:t>
                </a:r>
                <a:r>
                  <a:rPr lang="ru-RU" sz="2400" dirty="0" err="1"/>
                  <a:t>Энгсет</a:t>
                </a:r>
                <a:r>
                  <a:rPr lang="ru-RU" sz="2400" dirty="0"/>
                  <a:t>/Эрланг </a:t>
                </a:r>
                <a:r>
                  <a:rPr lang="ru-RU" sz="2400" dirty="0" err="1"/>
                  <a:t>бойынша</a:t>
                </a:r>
                <a:r>
                  <a:rPr lang="ru-RU" sz="2400" dirty="0"/>
                  <a:t>).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AE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4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m:rPr>
                            <m:nor/>
                          </m:rPr>
                          <a:rPr lang="ru-RU" sz="2400" b="0" i="1">
                            <a:latin typeface="Cambria Math" panose="02040503050406030204" pitchFamily="18" charset="0"/>
                          </a:rPr>
                          <m:t>аб</m:t>
                        </m:r>
                      </m:sub>
                    </m:sSub>
                  </m:oMath>
                </a14:m>
                <a:r>
                  <a:rPr lang="ar-AE" sz="2400" dirty="0"/>
                  <a:t>— </a:t>
                </a:r>
                <a:r>
                  <a:rPr lang="ru-RU" sz="2400" dirty="0" err="1"/>
                  <a:t>бір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абоненттің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орташа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белсенділігі</a:t>
                </a:r>
                <a:r>
                  <a:rPr lang="ru-RU" sz="2400" dirty="0"/>
                  <a:t>.</a:t>
                </a:r>
              </a:p>
              <a:p>
                <a:pPr>
                  <a:buNone/>
                </a:pPr>
                <a:r>
                  <a:rPr lang="ru-RU" sz="2400" dirty="0" err="1"/>
                  <a:t>Бұл</a:t>
                </a:r>
                <a:r>
                  <a:rPr lang="ru-RU" sz="2400" dirty="0"/>
                  <a:t> </a:t>
                </a:r>
                <a:r>
                  <a:rPr lang="ru-RU" sz="2400" dirty="0" err="1"/>
                  <a:t>қатынас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арқылы</a:t>
                </a:r>
                <a:r>
                  <a:rPr lang="ru-RU" sz="2400" dirty="0"/>
                  <a:t> </a:t>
                </a:r>
                <a:r>
                  <a:rPr lang="ru-RU" sz="2400" dirty="0" err="1"/>
                  <a:t>әр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базалық</a:t>
                </a:r>
                <a:r>
                  <a:rPr lang="ru-RU" sz="2400" dirty="0"/>
                  <a:t> станция </a:t>
                </a:r>
                <a:r>
                  <a:rPr lang="ru-RU" sz="2400" dirty="0" err="1"/>
                  <a:t>қанша</a:t>
                </a:r>
                <a:r>
                  <a:rPr lang="ru-RU" sz="2400" dirty="0"/>
                  <a:t> абонентке </a:t>
                </a:r>
                <a:r>
                  <a:rPr lang="ru-RU" sz="2400" dirty="0" err="1"/>
                  <a:t>сапалы</a:t>
                </a:r>
                <a:r>
                  <a:rPr lang="ru-RU" sz="2400" dirty="0"/>
                  <a:t> </a:t>
                </a:r>
                <a:r>
                  <a:rPr lang="ru-RU" sz="2400" dirty="0" err="1"/>
                  <a:t>қызмет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көрсете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алатыны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анықталады</a:t>
                </a:r>
                <a:r>
                  <a:rPr lang="ru-RU" sz="2400" dirty="0"/>
                  <a:t>.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A308A9F-327E-A04E-2D70-294A21FA20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4062" y="3249296"/>
                <a:ext cx="6096000" cy="3073405"/>
              </a:xfrm>
              <a:prstGeom prst="rect">
                <a:avLst/>
              </a:prstGeom>
              <a:blipFill>
                <a:blip r:embed="rId5"/>
                <a:stretch>
                  <a:fillRect l="-1500" t="-1587" r="-500" b="-3571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4482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FCC01A-03D8-C1A3-3ABB-E9F24B70B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err="1"/>
              <a:t>Жиілікті</a:t>
            </a:r>
            <a:r>
              <a:rPr lang="ru-RU" sz="3200" b="1" dirty="0"/>
              <a:t> </a:t>
            </a:r>
            <a:r>
              <a:rPr lang="ru-RU" sz="3200" b="1" dirty="0" err="1"/>
              <a:t>қайта</a:t>
            </a:r>
            <a:r>
              <a:rPr lang="ru-RU" sz="3200" b="1" dirty="0"/>
              <a:t> </a:t>
            </a:r>
            <a:r>
              <a:rPr lang="ru-RU" sz="3200" b="1" dirty="0" err="1"/>
              <a:t>пайдалану</a:t>
            </a:r>
            <a:r>
              <a:rPr lang="ru-RU" sz="3200" b="1" dirty="0"/>
              <a:t> </a:t>
            </a:r>
            <a:r>
              <a:rPr lang="ru-RU" sz="3200" b="1" dirty="0" err="1"/>
              <a:t>және</a:t>
            </a:r>
            <a:r>
              <a:rPr lang="ru-RU" sz="3200" b="1" dirty="0"/>
              <a:t> </a:t>
            </a:r>
            <a:r>
              <a:rPr lang="ru-RU" sz="3200" b="1" dirty="0" err="1"/>
              <a:t>кедергілерді</a:t>
            </a:r>
            <a:r>
              <a:rPr lang="ru-RU" sz="3200" b="1" dirty="0"/>
              <a:t> </a:t>
            </a:r>
            <a:r>
              <a:rPr lang="ru-RU" sz="3200" b="1" dirty="0" err="1"/>
              <a:t>азайту</a:t>
            </a:r>
            <a:r>
              <a:rPr lang="ru-RU" sz="3200" b="1" dirty="0"/>
              <a:t> </a:t>
            </a:r>
            <a:r>
              <a:rPr lang="ru-RU" sz="3200" b="1" dirty="0" err="1"/>
              <a:t>принципі</a:t>
            </a:r>
            <a:endParaRPr lang="ru-KZ" sz="3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F6BCAC-8E6C-B571-A8F2-A446706A1252}"/>
              </a:ext>
            </a:extLst>
          </p:cNvPr>
          <p:cNvSpPr txBox="1"/>
          <p:nvPr/>
        </p:nvSpPr>
        <p:spPr>
          <a:xfrm>
            <a:off x="523875" y="1882259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 err="1">
                <a:solidFill>
                  <a:srgbClr val="FF0000"/>
                </a:solidFill>
              </a:rPr>
              <a:t>Рұқсат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етілетін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жүктемені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анықтау</a:t>
            </a:r>
            <a:endParaRPr lang="ru-KZ" sz="28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110E596-6B98-C090-17F1-6ECA30CC87FA}"/>
                  </a:ext>
                </a:extLst>
              </p:cNvPr>
              <p:cNvSpPr txBox="1"/>
              <p:nvPr/>
            </p:nvSpPr>
            <p:spPr>
              <a:xfrm>
                <a:off x="523875" y="2519660"/>
                <a:ext cx="10744200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ru-RU" sz="2400" dirty="0" err="1"/>
                  <a:t>Рұқсат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етілетін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жүктеме</a:t>
                </a:r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ru-RU" sz="2400" dirty="0"/>
                  <a:t>— </a:t>
                </a:r>
                <a:r>
                  <a:rPr lang="ru-RU" sz="2400" dirty="0" err="1"/>
                  <a:t>бұл</a:t>
                </a:r>
                <a:r>
                  <a:rPr lang="ru-RU" sz="2400" dirty="0"/>
                  <a:t> </a:t>
                </a:r>
                <a:r>
                  <a:rPr lang="ru-RU" sz="2400" dirty="0" err="1"/>
                  <a:t>сотадағы</a:t>
                </a:r>
                <a:r>
                  <a:rPr lang="ru-RU" sz="2400" dirty="0"/>
                  <a:t> (</a:t>
                </a:r>
                <a:r>
                  <a:rPr lang="ru-RU" sz="2400" dirty="0" err="1"/>
                  <a:t>ячейкадағы</a:t>
                </a:r>
                <a:r>
                  <a:rPr lang="ru-RU" sz="2400" dirty="0"/>
                  <a:t>) </a:t>
                </a:r>
                <a:r>
                  <a:rPr lang="ru-RU" sz="2400" dirty="0" err="1"/>
                  <a:t>байланыс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арналарының</a:t>
                </a:r>
                <a:r>
                  <a:rPr lang="ru-RU" sz="2400" dirty="0"/>
                  <a:t> саны мен </a:t>
                </a:r>
                <a:r>
                  <a:rPr lang="ru-RU" sz="2400" dirty="0" err="1"/>
                  <a:t>блокталу</a:t>
                </a:r>
                <a:r>
                  <a:rPr lang="ru-RU" sz="2400" dirty="0"/>
                  <a:t> </a:t>
                </a:r>
                <a:r>
                  <a:rPr lang="ru-RU" sz="2400" dirty="0" err="1"/>
                  <a:t>ықтималдығына</a:t>
                </a:r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400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ar-AE" sz="2400" i="1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ru-RU" sz="2400" dirty="0"/>
                  <a:t> байланысты </a:t>
                </a:r>
                <a:r>
                  <a:rPr lang="ru-RU" sz="2400" dirty="0" err="1"/>
                  <a:t>есептеледі</a:t>
                </a:r>
                <a:r>
                  <a:rPr lang="ru-RU" sz="2400" dirty="0"/>
                  <a:t>:</a:t>
                </a:r>
                <a:endParaRPr lang="ru-KZ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110E596-6B98-C090-17F1-6ECA30CC87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875" y="2519660"/>
                <a:ext cx="10744200" cy="1200329"/>
              </a:xfrm>
              <a:prstGeom prst="rect">
                <a:avLst/>
              </a:prstGeom>
              <a:blipFill>
                <a:blip r:embed="rId2"/>
                <a:stretch>
                  <a:fillRect l="-908" t="-4061" b="-10660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0AE58F18-B6C0-6A4E-95D1-32BCD316E2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599" y="3827026"/>
            <a:ext cx="7593149" cy="160222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5D2B9E8-2C6E-194A-21FF-3E6E3022A0C0}"/>
              </a:ext>
            </a:extLst>
          </p:cNvPr>
          <p:cNvSpPr txBox="1"/>
          <p:nvPr/>
        </p:nvSpPr>
        <p:spPr>
          <a:xfrm>
            <a:off x="390525" y="5748516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n0​ —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арналарының</a:t>
            </a:r>
            <a:r>
              <a:rPr lang="ru-RU" dirty="0"/>
              <a:t> саны.</a:t>
            </a:r>
            <a:br>
              <a:rPr lang="ru-RU" dirty="0"/>
            </a:br>
            <a:r>
              <a:rPr lang="ru-RU" dirty="0" err="1"/>
              <a:t>Бұл</a:t>
            </a:r>
            <a:r>
              <a:rPr lang="ru-RU" dirty="0"/>
              <a:t> формула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сапасын</a:t>
            </a:r>
            <a:r>
              <a:rPr lang="ru-RU" dirty="0"/>
              <a:t> </a:t>
            </a:r>
            <a:r>
              <a:rPr lang="ru-RU" dirty="0" err="1"/>
              <a:t>сақтау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сотада</a:t>
            </a:r>
            <a:r>
              <a:rPr lang="ru-RU" dirty="0"/>
              <a:t> </a:t>
            </a:r>
            <a:r>
              <a:rPr lang="ru-RU" dirty="0" err="1"/>
              <a:t>қанша</a:t>
            </a:r>
            <a:r>
              <a:rPr lang="ru-RU" dirty="0"/>
              <a:t> абонент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уақытта</a:t>
            </a:r>
            <a:r>
              <a:rPr lang="ru-RU" dirty="0"/>
              <a:t> </a:t>
            </a:r>
            <a:r>
              <a:rPr lang="ru-RU" dirty="0" err="1"/>
              <a:t>сөйлесе</a:t>
            </a:r>
            <a:r>
              <a:rPr lang="ru-RU" dirty="0"/>
              <a:t> </a:t>
            </a:r>
            <a:r>
              <a:rPr lang="ru-RU" dirty="0" err="1"/>
              <a:t>алатынын</a:t>
            </a:r>
            <a:r>
              <a:rPr lang="ru-RU" dirty="0"/>
              <a:t> </a:t>
            </a:r>
            <a:r>
              <a:rPr lang="ru-RU" dirty="0" err="1"/>
              <a:t>көрсетеді</a:t>
            </a:r>
            <a:r>
              <a:rPr lang="ru-RU" dirty="0"/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5455307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879913CD-8A63-2594-0538-B77BFACE639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390525"/>
                <a:ext cx="10515600" cy="57864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b="1" dirty="0"/>
                  <a:t>Кластер </a:t>
                </a:r>
                <a:r>
                  <a:rPr lang="ru-RU" b="1" dirty="0" err="1"/>
                  <a:t>және</a:t>
                </a:r>
                <a:r>
                  <a:rPr lang="ru-RU" b="1" dirty="0"/>
                  <a:t> </a:t>
                </a:r>
                <a:r>
                  <a:rPr lang="ru-RU" b="1" dirty="0" err="1"/>
                  <a:t>жиілікті</a:t>
                </a:r>
                <a:r>
                  <a:rPr lang="ru-RU" b="1" dirty="0"/>
                  <a:t> </a:t>
                </a:r>
                <a:r>
                  <a:rPr lang="ru-RU" b="1" dirty="0" err="1"/>
                  <a:t>бөлу</a:t>
                </a:r>
                <a:endParaRPr lang="ru-RU" b="1" dirty="0"/>
              </a:p>
              <a:p>
                <a:r>
                  <a:rPr lang="ru-RU" dirty="0" err="1"/>
                  <a:t>Бір</a:t>
                </a:r>
                <a:r>
                  <a:rPr lang="ru-RU" dirty="0"/>
                  <a:t> </a:t>
                </a:r>
                <a:r>
                  <a:rPr lang="ru-RU" dirty="0" err="1"/>
                  <a:t>операторға</a:t>
                </a:r>
                <a:r>
                  <a:rPr lang="ru-RU" dirty="0"/>
                  <a:t> </a:t>
                </a:r>
                <a:r>
                  <a:rPr lang="ru-RU" dirty="0" err="1"/>
                  <a:t>берілген</a:t>
                </a:r>
                <a:r>
                  <a:rPr lang="ru-RU" dirty="0"/>
                  <a:t> </a:t>
                </a:r>
                <a:r>
                  <a:rPr lang="ru-RU" dirty="0" err="1"/>
                  <a:t>жиіліктер</a:t>
                </a:r>
                <a:r>
                  <a:rPr lang="ru-RU" dirty="0"/>
                  <a:t> </a:t>
                </a:r>
                <a:r>
                  <a:rPr lang="ru-RU" dirty="0" err="1"/>
                  <a:t>бірнеше</a:t>
                </a:r>
                <a:r>
                  <a:rPr lang="ru-RU" dirty="0"/>
                  <a:t> </a:t>
                </a:r>
                <a:r>
                  <a:rPr lang="ru-RU" dirty="0" err="1"/>
                  <a:t>көршілес</a:t>
                </a:r>
                <a:r>
                  <a:rPr lang="ru-RU" dirty="0"/>
                  <a:t> </a:t>
                </a:r>
                <a:r>
                  <a:rPr lang="ru-RU" dirty="0" err="1"/>
                  <a:t>соталарға</a:t>
                </a:r>
                <a:r>
                  <a:rPr lang="ru-RU" dirty="0"/>
                  <a:t> </a:t>
                </a:r>
                <a:r>
                  <a:rPr lang="ru-RU" dirty="0" err="1"/>
                  <a:t>бөлінеді</a:t>
                </a:r>
                <a:r>
                  <a:rPr lang="ru-RU" dirty="0"/>
                  <a:t>.</a:t>
                </a:r>
                <a:br>
                  <a:rPr lang="ru-RU" dirty="0"/>
                </a:br>
                <a:r>
                  <a:rPr lang="ru-RU" dirty="0" err="1"/>
                  <a:t>Мұндай</a:t>
                </a:r>
                <a:r>
                  <a:rPr lang="ru-RU" dirty="0"/>
                  <a:t> </a:t>
                </a:r>
                <a:r>
                  <a:rPr lang="ru-RU" dirty="0" err="1"/>
                  <a:t>көршілес</a:t>
                </a:r>
                <a:r>
                  <a:rPr lang="ru-RU" dirty="0"/>
                  <a:t> </a:t>
                </a:r>
                <a:r>
                  <a:rPr lang="ru-RU" dirty="0" err="1"/>
                  <a:t>соталар</a:t>
                </a:r>
                <a:r>
                  <a:rPr lang="ru-RU" dirty="0"/>
                  <a:t> </a:t>
                </a:r>
                <a:r>
                  <a:rPr lang="ru-RU" dirty="0" err="1"/>
                  <a:t>тобы</a:t>
                </a:r>
                <a:r>
                  <a:rPr lang="ru-RU" dirty="0"/>
                  <a:t> </a:t>
                </a:r>
                <a:r>
                  <a:rPr lang="ru-RU" b="1" dirty="0"/>
                  <a:t>кластер</a:t>
                </a:r>
                <a:r>
                  <a:rPr lang="ru-RU" dirty="0"/>
                  <a:t> </a:t>
                </a:r>
                <a:r>
                  <a:rPr lang="ru-RU" dirty="0" err="1"/>
                  <a:t>деп</a:t>
                </a:r>
                <a:r>
                  <a:rPr lang="ru-RU" dirty="0"/>
                  <a:t> </a:t>
                </a:r>
                <a:r>
                  <a:rPr lang="ru-RU" dirty="0" err="1"/>
                  <a:t>аталады</a:t>
                </a:r>
                <a:r>
                  <a:rPr lang="ru-RU" dirty="0"/>
                  <a:t>.</a:t>
                </a:r>
                <a:br>
                  <a:rPr lang="ru-RU" dirty="0"/>
                </a:br>
                <a:r>
                  <a:rPr lang="ru-RU" dirty="0" err="1"/>
                  <a:t>Кластердің</a:t>
                </a:r>
                <a:r>
                  <a:rPr lang="ru-RU" dirty="0"/>
                  <a:t> </a:t>
                </a:r>
                <a:r>
                  <a:rPr lang="ru-RU" dirty="0" err="1"/>
                  <a:t>өлшемі</a:t>
                </a:r>
                <a:r>
                  <a:rPr lang="ru-RU" dirty="0"/>
                  <a:t> (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ru-RU" dirty="0"/>
                  <a:t>) — </a:t>
                </a:r>
                <a:r>
                  <a:rPr lang="ru-RU" dirty="0" err="1"/>
                  <a:t>қанша</a:t>
                </a:r>
                <a:r>
                  <a:rPr lang="ru-RU" dirty="0"/>
                  <a:t> сота </a:t>
                </a:r>
                <a:r>
                  <a:rPr lang="ru-RU" dirty="0" err="1"/>
                  <a:t>бір</a:t>
                </a:r>
                <a:r>
                  <a:rPr lang="ru-RU" dirty="0"/>
                  <a:t> </a:t>
                </a:r>
                <a:r>
                  <a:rPr lang="ru-RU" dirty="0" err="1"/>
                  <a:t>жиілік</a:t>
                </a:r>
                <a:r>
                  <a:rPr lang="ru-RU" dirty="0"/>
                  <a:t> </a:t>
                </a:r>
                <a:r>
                  <a:rPr lang="ru-RU" dirty="0" err="1"/>
                  <a:t>жиынтығын</a:t>
                </a:r>
                <a:r>
                  <a:rPr lang="ru-RU" dirty="0"/>
                  <a:t> </a:t>
                </a:r>
                <a:r>
                  <a:rPr lang="ru-RU" dirty="0" err="1"/>
                  <a:t>құрайтынын</a:t>
                </a:r>
                <a:r>
                  <a:rPr lang="ru-RU" dirty="0"/>
                  <a:t> </a:t>
                </a:r>
                <a:r>
                  <a:rPr lang="ru-RU" dirty="0" err="1"/>
                  <a:t>анықтайды</a:t>
                </a:r>
                <a:r>
                  <a:rPr lang="ru-RU" dirty="0"/>
                  <a:t>.</a:t>
                </a:r>
              </a:p>
              <a:p>
                <a:endParaRPr lang="ru-RU" dirty="0"/>
              </a:p>
              <a:p>
                <a:pPr marL="0" indent="0">
                  <a:buNone/>
                </a:pPr>
                <a:r>
                  <a:rPr lang="ru-RU" dirty="0" err="1"/>
                  <a:t>Мысалы</a:t>
                </a:r>
                <a:r>
                  <a:rPr lang="ru-RU" dirty="0"/>
                  <a:t>:</a:t>
                </a:r>
              </a:p>
              <a:p>
                <a:pPr marL="0" indent="0">
                  <a:buNone/>
                </a:pPr>
                <a:r>
                  <a:rPr lang="ru-RU" dirty="0" err="1"/>
                  <a:t>Кластерде</a:t>
                </a:r>
                <a:r>
                  <a:rPr lang="ru-RU" dirty="0"/>
                  <a:t> 7 сота </a:t>
                </a:r>
                <a:r>
                  <a:rPr lang="ru-RU" dirty="0" err="1"/>
                  <a:t>болса</a:t>
                </a:r>
                <a:r>
                  <a:rPr lang="ru-RU" dirty="0"/>
                  <a:t>, </a:t>
                </a:r>
                <a:r>
                  <a:rPr lang="ru-RU" dirty="0" err="1"/>
                  <a:t>көршілес</a:t>
                </a:r>
                <a:r>
                  <a:rPr lang="ru-RU" dirty="0"/>
                  <a:t> </a:t>
                </a:r>
                <a:r>
                  <a:rPr lang="ru-RU" dirty="0" err="1"/>
                  <a:t>соталар</a:t>
                </a:r>
                <a:r>
                  <a:rPr lang="ru-RU" dirty="0"/>
                  <a:t> </a:t>
                </a:r>
                <a:r>
                  <a:rPr lang="ru-RU" dirty="0" err="1"/>
                  <a:t>әртүрлі</a:t>
                </a:r>
                <a:r>
                  <a:rPr lang="ru-RU" dirty="0"/>
                  <a:t> </a:t>
                </a:r>
                <a:r>
                  <a:rPr lang="ru-RU" dirty="0" err="1"/>
                  <a:t>жиіліктерді</a:t>
                </a:r>
                <a:r>
                  <a:rPr lang="ru-RU" dirty="0"/>
                  <a:t> </a:t>
                </a:r>
                <a:r>
                  <a:rPr lang="ru-RU" dirty="0" err="1"/>
                  <a:t>пайдаланады</a:t>
                </a:r>
                <a:r>
                  <a:rPr lang="ru-RU" dirty="0"/>
                  <a:t>.</a:t>
                </a:r>
              </a:p>
              <a:p>
                <a:pPr marL="0" indent="0">
                  <a:buNone/>
                </a:pPr>
                <a:r>
                  <a:rPr lang="ru-RU" dirty="0" err="1"/>
                  <a:t>Бірақ</a:t>
                </a:r>
                <a:r>
                  <a:rPr lang="ru-RU" dirty="0"/>
                  <a:t> </a:t>
                </a:r>
                <a:r>
                  <a:rPr lang="ru-RU" dirty="0" err="1"/>
                  <a:t>алыс</a:t>
                </a:r>
                <a:r>
                  <a:rPr lang="ru-RU" dirty="0"/>
                  <a:t> </a:t>
                </a:r>
                <a:r>
                  <a:rPr lang="ru-RU" dirty="0" err="1"/>
                  <a:t>соталар</a:t>
                </a:r>
                <a:r>
                  <a:rPr lang="ru-RU" dirty="0"/>
                  <a:t> </a:t>
                </a:r>
                <a:r>
                  <a:rPr lang="ru-RU" b="1" dirty="0" err="1"/>
                  <a:t>сол</a:t>
                </a:r>
                <a:r>
                  <a:rPr lang="ru-RU" b="1" dirty="0"/>
                  <a:t> </a:t>
                </a:r>
                <a:r>
                  <a:rPr lang="ru-RU" b="1" dirty="0" err="1"/>
                  <a:t>жиіліктерді</a:t>
                </a:r>
                <a:r>
                  <a:rPr lang="ru-RU" b="1" dirty="0"/>
                  <a:t> </a:t>
                </a:r>
                <a:r>
                  <a:rPr lang="ru-RU" b="1" dirty="0" err="1"/>
                  <a:t>қайта</a:t>
                </a:r>
                <a:r>
                  <a:rPr lang="ru-RU" b="1" dirty="0"/>
                  <a:t> </a:t>
                </a:r>
                <a:r>
                  <a:rPr lang="ru-RU" b="1" dirty="0" err="1"/>
                  <a:t>пайдалана</a:t>
                </a:r>
                <a:r>
                  <a:rPr lang="ru-RU" dirty="0"/>
                  <a:t> </a:t>
                </a:r>
                <a:r>
                  <a:rPr lang="ru-RU" dirty="0" err="1"/>
                  <a:t>алады</a:t>
                </a:r>
                <a:r>
                  <a:rPr lang="ru-RU" dirty="0"/>
                  <a:t> (</a:t>
                </a:r>
                <a:r>
                  <a:rPr lang="en-US" dirty="0"/>
                  <a:t>frequency reuse).</a:t>
                </a:r>
              </a:p>
              <a:p>
                <a:endParaRPr lang="ru-KZ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879913CD-8A63-2594-0538-B77BFACE639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90525"/>
                <a:ext cx="10515600" cy="5786438"/>
              </a:xfrm>
              <a:blipFill>
                <a:blip r:embed="rId2"/>
                <a:stretch>
                  <a:fillRect l="-1217" t="-1791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29835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5953E5D-2209-A718-65F1-98370CCCBC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0050"/>
            <a:ext cx="10515600" cy="5776913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Кластер </a:t>
            </a:r>
            <a:r>
              <a:rPr lang="ru-RU" b="1" dirty="0" err="1">
                <a:solidFill>
                  <a:srgbClr val="FF0000"/>
                </a:solidFill>
              </a:rPr>
              <a:t>арасындағы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арақашықтық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/>
              <a:t>Жиіліктерді</a:t>
            </a:r>
            <a:r>
              <a:rPr lang="ru-RU" dirty="0"/>
              <a:t> </a:t>
            </a:r>
            <a:r>
              <a:rPr lang="ru-RU" dirty="0" err="1"/>
              <a:t>қайта</a:t>
            </a:r>
            <a:r>
              <a:rPr lang="ru-RU" dirty="0"/>
              <a:t> </a:t>
            </a:r>
            <a:r>
              <a:rPr lang="ru-RU" dirty="0" err="1"/>
              <a:t>пайдалану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, </a:t>
            </a:r>
            <a:r>
              <a:rPr lang="ru-RU" dirty="0" err="1"/>
              <a:t>бірдей</a:t>
            </a:r>
            <a:r>
              <a:rPr lang="ru-RU" dirty="0"/>
              <a:t> </a:t>
            </a:r>
            <a:r>
              <a:rPr lang="ru-RU" dirty="0" err="1"/>
              <a:t>жиіліктерді</a:t>
            </a:r>
            <a:r>
              <a:rPr lang="ru-RU" dirty="0"/>
              <a:t> </a:t>
            </a:r>
            <a:r>
              <a:rPr lang="ru-RU" dirty="0" err="1"/>
              <a:t>қолданатын</a:t>
            </a:r>
            <a:r>
              <a:rPr lang="ru-RU" dirty="0"/>
              <a:t> </a:t>
            </a:r>
            <a:r>
              <a:rPr lang="ru-RU" dirty="0" err="1"/>
              <a:t>соталар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арақашықтық</a:t>
            </a:r>
            <a:r>
              <a:rPr lang="ru-RU" dirty="0"/>
              <a:t> </a:t>
            </a:r>
            <a:r>
              <a:rPr lang="ru-RU" dirty="0" err="1"/>
              <a:t>былай</a:t>
            </a:r>
            <a:r>
              <a:rPr lang="ru-RU" dirty="0"/>
              <a:t> </a:t>
            </a:r>
            <a:r>
              <a:rPr lang="ru-RU" dirty="0" err="1"/>
              <a:t>анықталады</a:t>
            </a:r>
            <a:r>
              <a:rPr lang="ru-RU" dirty="0"/>
              <a:t>:</a:t>
            </a:r>
            <a:endParaRPr lang="ru-KZ" b="1" dirty="0">
              <a:solidFill>
                <a:srgbClr val="FF000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BCCB801-892D-E1C0-162B-F6080AF2EF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4762" y="2466975"/>
            <a:ext cx="4245522" cy="17526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38BAD89-219D-16E8-AEFA-8F803CD43388}"/>
                  </a:ext>
                </a:extLst>
              </p:cNvPr>
              <p:cNvSpPr txBox="1"/>
              <p:nvPr/>
            </p:nvSpPr>
            <p:spPr>
              <a:xfrm>
                <a:off x="838200" y="4187369"/>
                <a:ext cx="8629650" cy="22467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Font typeface="Arial" panose="020B0604020202020204" pitchFamily="34" charset="0"/>
                  <a:buChar char="•"/>
                </a:pPr>
                <a:r>
                  <a:rPr lang="en-US" sz="2000" dirty="0"/>
                  <a:t>D — </a:t>
                </a:r>
                <a:r>
                  <a:rPr lang="ru-RU" sz="2000" dirty="0" err="1"/>
                  <a:t>бірдей</a:t>
                </a:r>
                <a:r>
                  <a:rPr lang="ru-RU" sz="2000" dirty="0"/>
                  <a:t> </a:t>
                </a:r>
                <a:r>
                  <a:rPr lang="ru-RU" sz="2000" dirty="0" err="1"/>
                  <a:t>жиіліктері</a:t>
                </a:r>
                <a:r>
                  <a:rPr lang="ru-RU" sz="2000" dirty="0"/>
                  <a:t> бар </a:t>
                </a:r>
                <a:r>
                  <a:rPr lang="ru-RU" sz="2000" dirty="0" err="1"/>
                  <a:t>соталар</a:t>
                </a:r>
                <a:r>
                  <a:rPr lang="ru-RU" sz="2000" dirty="0"/>
                  <a:t> </a:t>
                </a:r>
                <a:r>
                  <a:rPr lang="ru-RU" sz="2000" dirty="0" err="1"/>
                  <a:t>арасындағы</a:t>
                </a:r>
                <a:r>
                  <a:rPr lang="ru-RU" sz="2000" dirty="0"/>
                  <a:t> </a:t>
                </a:r>
                <a:r>
                  <a:rPr lang="ru-RU" sz="2000" dirty="0" err="1"/>
                  <a:t>ең</a:t>
                </a:r>
                <a:r>
                  <a:rPr lang="ru-RU" sz="2000" dirty="0"/>
                  <a:t> аз </a:t>
                </a:r>
                <a:r>
                  <a:rPr lang="ru-RU" sz="2000" dirty="0" err="1"/>
                  <a:t>қашықтық</a:t>
                </a:r>
                <a:r>
                  <a:rPr lang="ru-RU" sz="2000" dirty="0"/>
                  <a:t>,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ru-RU" sz="2000" i="1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ru-RU" sz="2000" dirty="0"/>
                  <a:t>— </a:t>
                </a:r>
                <a:r>
                  <a:rPr lang="ru-RU" sz="2000" dirty="0" err="1"/>
                  <a:t>сотаның</a:t>
                </a:r>
                <a:r>
                  <a:rPr lang="ru-RU" sz="2000" dirty="0"/>
                  <a:t> радиусы,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m:rPr>
                            <m:nor/>
                          </m:rPr>
                          <a:rPr lang="ru-RU" sz="2000" b="0" i="1">
                            <a:latin typeface="Cambria Math" panose="02040503050406030204" pitchFamily="18" charset="0"/>
                          </a:rPr>
                          <m:t>исп</m:t>
                        </m:r>
                      </m:sub>
                    </m:sSub>
                  </m:oMath>
                </a14:m>
                <a:r>
                  <a:rPr lang="ar-AE" sz="2000" dirty="0"/>
                  <a:t>— </a:t>
                </a:r>
                <a:r>
                  <a:rPr lang="ru-RU" sz="2000" dirty="0" err="1"/>
                  <a:t>жиілікті</a:t>
                </a:r>
                <a:r>
                  <a:rPr lang="ru-RU" sz="2000" dirty="0"/>
                  <a:t> </a:t>
                </a:r>
                <a:r>
                  <a:rPr lang="ru-RU" sz="2000" dirty="0" err="1"/>
                  <a:t>қайта</a:t>
                </a:r>
                <a:r>
                  <a:rPr lang="ru-RU" sz="2000" dirty="0"/>
                  <a:t> </a:t>
                </a:r>
                <a:r>
                  <a:rPr lang="ru-RU" sz="2000" dirty="0" err="1"/>
                  <a:t>пайдалану</a:t>
                </a:r>
                <a:r>
                  <a:rPr lang="ru-RU" sz="2000" dirty="0"/>
                  <a:t> </a:t>
                </a:r>
                <a:r>
                  <a:rPr lang="ru-RU" sz="2000" dirty="0" err="1"/>
                  <a:t>коэффициенті</a:t>
                </a:r>
                <a:r>
                  <a:rPr lang="ru-RU" sz="2000" dirty="0"/>
                  <a:t>.</a:t>
                </a:r>
              </a:p>
              <a:p>
                <a:pPr>
                  <a:buNone/>
                </a:pPr>
                <a:r>
                  <a:rPr lang="en-US" sz="2000" dirty="0"/>
                  <a:t>ETSI </a:t>
                </a:r>
                <a:r>
                  <a:rPr lang="ru-RU" sz="2000" dirty="0"/>
                  <a:t>стандарты </a:t>
                </a:r>
                <a:r>
                  <a:rPr lang="ru-RU" sz="2000" dirty="0" err="1"/>
                  <a:t>бойынша</a:t>
                </a:r>
                <a:r>
                  <a:rPr lang="ru-RU" sz="2000" dirty="0"/>
                  <a:t> </a:t>
                </a:r>
                <a:r>
                  <a:rPr lang="en-US" sz="2000" dirty="0"/>
                  <a:t>GSM </a:t>
                </a:r>
                <a:r>
                  <a:rPr lang="ru-RU" sz="2000" dirty="0" err="1"/>
                  <a:t>жүйесінде</a:t>
                </a:r>
                <a:r>
                  <a:rPr lang="ru-RU" sz="2000" dirty="0"/>
                  <a:t> сигнал/</a:t>
                </a:r>
                <a:r>
                  <a:rPr lang="ru-RU" sz="2000" dirty="0" err="1"/>
                  <a:t>кедергі</a:t>
                </a:r>
                <a:r>
                  <a:rPr lang="ru-RU" sz="2000" dirty="0"/>
                  <a:t> </a:t>
                </a:r>
                <a:r>
                  <a:rPr lang="ru-RU" sz="2000" dirty="0" err="1"/>
                  <a:t>қатынасы</a:t>
                </a:r>
                <a:r>
                  <a:rPr lang="ru-RU" sz="2000" dirty="0"/>
                  <a:t> (</a:t>
                </a:r>
                <a:r>
                  <a:rPr lang="en-US" sz="2000" dirty="0"/>
                  <a:t>C/I) </a:t>
                </a:r>
                <a:r>
                  <a:rPr lang="ru-RU" sz="2000" b="1" dirty="0" err="1"/>
                  <a:t>кемінде</a:t>
                </a:r>
                <a:r>
                  <a:rPr lang="ru-RU" sz="2000" b="1" dirty="0"/>
                  <a:t> 9 дБ</a:t>
                </a:r>
                <a:r>
                  <a:rPr lang="ru-RU" sz="2000" dirty="0"/>
                  <a:t> </a:t>
                </a:r>
                <a:r>
                  <a:rPr lang="ru-RU" sz="2000" dirty="0" err="1"/>
                  <a:t>болуы</a:t>
                </a:r>
                <a:r>
                  <a:rPr lang="ru-RU" sz="2000" dirty="0"/>
                  <a:t> </a:t>
                </a:r>
                <a:r>
                  <a:rPr lang="ru-RU" sz="2000" dirty="0" err="1"/>
                  <a:t>тиіс</a:t>
                </a:r>
                <a:r>
                  <a:rPr lang="ru-RU" sz="2000" dirty="0"/>
                  <a:t>.</a:t>
                </a:r>
                <a:br>
                  <a:rPr lang="ru-RU" sz="2000" dirty="0"/>
                </a:br>
                <a:r>
                  <a:rPr lang="ru-RU" sz="2000" dirty="0" err="1"/>
                  <a:t>Бірдей</a:t>
                </a:r>
                <a:r>
                  <a:rPr lang="ru-RU" sz="2000" dirty="0"/>
                  <a:t> </a:t>
                </a:r>
                <a:r>
                  <a:rPr lang="ru-RU" sz="2000" dirty="0" err="1"/>
                  <a:t>жиіліктегі</a:t>
                </a:r>
                <a:r>
                  <a:rPr lang="ru-RU" sz="2000" dirty="0"/>
                  <a:t> </a:t>
                </a:r>
                <a:r>
                  <a:rPr lang="ru-RU" sz="2000" dirty="0" err="1"/>
                  <a:t>соталар</a:t>
                </a:r>
                <a:r>
                  <a:rPr lang="ru-RU" sz="2000" dirty="0"/>
                  <a:t> </a:t>
                </a:r>
                <a:r>
                  <a:rPr lang="ru-RU" sz="2000" dirty="0" err="1"/>
                  <a:t>арасы</a:t>
                </a:r>
                <a:r>
                  <a:rPr lang="ru-RU" sz="2000" dirty="0"/>
                  <a:t> </a:t>
                </a:r>
                <a:r>
                  <a:rPr lang="ru-RU" sz="2000" b="1" dirty="0"/>
                  <a:t>3</a:t>
                </a:r>
                <a:r>
                  <a:rPr lang="en-US" sz="2000" b="1" dirty="0"/>
                  <a:t>R-</a:t>
                </a:r>
                <a:r>
                  <a:rPr lang="ru-RU" sz="2000" b="1" dirty="0"/>
                  <a:t>ден кем </a:t>
                </a:r>
                <a:r>
                  <a:rPr lang="ru-RU" sz="2000" b="1" dirty="0" err="1"/>
                  <a:t>болмауы</a:t>
                </a:r>
                <a:r>
                  <a:rPr lang="ru-RU" sz="2000" dirty="0"/>
                  <a:t> </a:t>
                </a:r>
                <a:r>
                  <a:rPr lang="ru-RU" sz="2000" dirty="0" err="1"/>
                  <a:t>қажет</a:t>
                </a:r>
                <a:r>
                  <a:rPr lang="ru-RU" sz="2000" dirty="0"/>
                  <a:t>.</a:t>
                </a:r>
                <a:br>
                  <a:rPr lang="ru-RU" sz="2000" dirty="0"/>
                </a:br>
                <a:r>
                  <a:rPr lang="ru-RU" sz="2000" dirty="0"/>
                  <a:t>Ал кластер </a:t>
                </a:r>
                <a:r>
                  <a:rPr lang="ru-RU" sz="2000" dirty="0" err="1"/>
                  <a:t>өлшемі</a:t>
                </a:r>
                <a:r>
                  <a:rPr lang="ru-RU" sz="2000" dirty="0"/>
                  <a:t> </a:t>
                </a:r>
                <a:r>
                  <a:rPr lang="ru-RU" sz="2000" dirty="0" err="1"/>
                  <a:t>үшін</a:t>
                </a:r>
                <a:r>
                  <a:rPr lang="ru-RU" sz="2000" dirty="0"/>
                  <a:t> </a:t>
                </a:r>
                <a:r>
                  <a:rPr lang="ru-RU" sz="2000" dirty="0" err="1"/>
                  <a:t>көбіне</a:t>
                </a:r>
                <a:r>
                  <a:rPr lang="ru-RU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000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m:rPr>
                            <m:nor/>
                          </m:rPr>
                          <a:rPr lang="ru-RU" sz="2000" b="0" i="1">
                            <a:latin typeface="Cambria Math" panose="02040503050406030204" pitchFamily="18" charset="0"/>
                          </a:rPr>
                          <m:t>исп</m:t>
                        </m:r>
                      </m:sub>
                    </m:sSub>
                    <m:r>
                      <a:rPr lang="ar-AE" sz="2000" b="0" i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ar-AE" sz="2000" b="0" i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ru-RU" sz="2000" dirty="0" err="1"/>
                  <a:t>таңдалады</a:t>
                </a:r>
                <a:r>
                  <a:rPr lang="ru-RU" sz="2000" dirty="0"/>
                  <a:t>.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38BAD89-219D-16E8-AEFA-8F803CD433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187369"/>
                <a:ext cx="8629650" cy="2246769"/>
              </a:xfrm>
              <a:prstGeom prst="rect">
                <a:avLst/>
              </a:prstGeom>
              <a:blipFill>
                <a:blip r:embed="rId3"/>
                <a:stretch>
                  <a:fillRect l="-777" t="-1630" b="-4348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3415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1191E76-C06B-2CA8-E1B8-997AA685A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101725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KZ" sz="3200" b="1" dirty="0"/>
              <a:t>🧩 </a:t>
            </a:r>
            <a:r>
              <a:rPr lang="ru-RU" sz="3200" b="1" dirty="0" err="1"/>
              <a:t>Қорытынды</a:t>
            </a:r>
            <a:r>
              <a:rPr lang="ru-RU" sz="3200" b="1" dirty="0"/>
              <a:t>:</a:t>
            </a:r>
          </a:p>
          <a:p>
            <a:r>
              <a:rPr lang="ru-RU" sz="3200" dirty="0" err="1"/>
              <a:t>Бірдей</a:t>
            </a:r>
            <a:r>
              <a:rPr lang="ru-RU" sz="3200" dirty="0"/>
              <a:t> </a:t>
            </a:r>
            <a:r>
              <a:rPr lang="ru-RU" sz="3200" dirty="0" err="1"/>
              <a:t>жиіліктерді</a:t>
            </a:r>
            <a:r>
              <a:rPr lang="ru-RU" sz="3200" dirty="0"/>
              <a:t> </a:t>
            </a:r>
            <a:r>
              <a:rPr lang="ru-RU" sz="3200" dirty="0" err="1"/>
              <a:t>қайта</a:t>
            </a:r>
            <a:r>
              <a:rPr lang="ru-RU" sz="3200" dirty="0"/>
              <a:t> </a:t>
            </a:r>
            <a:r>
              <a:rPr lang="ru-RU" sz="3200" dirty="0" err="1"/>
              <a:t>қолдану</a:t>
            </a:r>
            <a:r>
              <a:rPr lang="ru-RU" sz="3200" dirty="0"/>
              <a:t> — </a:t>
            </a:r>
            <a:r>
              <a:rPr lang="ru-RU" sz="3200" dirty="0" err="1"/>
              <a:t>спектрді</a:t>
            </a:r>
            <a:r>
              <a:rPr lang="ru-RU" sz="3200" dirty="0"/>
              <a:t> </a:t>
            </a:r>
            <a:r>
              <a:rPr lang="ru-RU" sz="3200" dirty="0" err="1"/>
              <a:t>үнемді</a:t>
            </a:r>
            <a:r>
              <a:rPr lang="ru-RU" sz="3200" dirty="0"/>
              <a:t> </a:t>
            </a:r>
            <a:r>
              <a:rPr lang="ru-RU" sz="3200" dirty="0" err="1"/>
              <a:t>пайдалану</a:t>
            </a:r>
            <a:r>
              <a:rPr lang="ru-RU" sz="3200" dirty="0"/>
              <a:t> </a:t>
            </a:r>
            <a:r>
              <a:rPr lang="ru-RU" sz="3200" dirty="0" err="1"/>
              <a:t>тәсілі</a:t>
            </a:r>
            <a:r>
              <a:rPr lang="ru-RU" sz="3200" dirty="0"/>
              <a:t>.</a:t>
            </a:r>
          </a:p>
          <a:p>
            <a:r>
              <a:rPr lang="ru-RU" sz="3200" dirty="0" err="1"/>
              <a:t>Бірақ</a:t>
            </a:r>
            <a:r>
              <a:rPr lang="ru-RU" sz="3200" dirty="0"/>
              <a:t> </a:t>
            </a:r>
            <a:r>
              <a:rPr lang="ru-RU" sz="3200" dirty="0" err="1"/>
              <a:t>тым</a:t>
            </a:r>
            <a:r>
              <a:rPr lang="ru-RU" sz="3200" dirty="0"/>
              <a:t> </a:t>
            </a:r>
            <a:r>
              <a:rPr lang="ru-RU" sz="3200" dirty="0" err="1"/>
              <a:t>жақын</a:t>
            </a:r>
            <a:r>
              <a:rPr lang="ru-RU" sz="3200" dirty="0"/>
              <a:t> </a:t>
            </a:r>
            <a:r>
              <a:rPr lang="ru-RU" sz="3200" dirty="0" err="1"/>
              <a:t>орналасқан</a:t>
            </a:r>
            <a:r>
              <a:rPr lang="ru-RU" sz="3200" dirty="0"/>
              <a:t> </a:t>
            </a:r>
            <a:r>
              <a:rPr lang="ru-RU" sz="3200" dirty="0" err="1"/>
              <a:t>соталар</a:t>
            </a:r>
            <a:r>
              <a:rPr lang="ru-RU" sz="3200" dirty="0"/>
              <a:t> </a:t>
            </a:r>
            <a:r>
              <a:rPr lang="ru-RU" sz="3200" b="1" dirty="0"/>
              <a:t>интерференция</a:t>
            </a:r>
            <a:r>
              <a:rPr lang="ru-RU" sz="3200" dirty="0"/>
              <a:t> </a:t>
            </a:r>
            <a:r>
              <a:rPr lang="ru-RU" sz="3200" dirty="0" err="1"/>
              <a:t>тудырады</a:t>
            </a:r>
            <a:r>
              <a:rPr lang="ru-RU" sz="3200" dirty="0"/>
              <a:t>.</a:t>
            </a:r>
          </a:p>
          <a:p>
            <a:r>
              <a:rPr lang="ru-RU" sz="3200" dirty="0" err="1"/>
              <a:t>Сондықтан</a:t>
            </a:r>
            <a:r>
              <a:rPr lang="ru-RU" sz="3200" dirty="0"/>
              <a:t> </a:t>
            </a:r>
            <a:r>
              <a:rPr lang="ru-RU" sz="3200" dirty="0" err="1"/>
              <a:t>базалық</a:t>
            </a:r>
            <a:r>
              <a:rPr lang="ru-RU" sz="3200" dirty="0"/>
              <a:t> </a:t>
            </a:r>
            <a:r>
              <a:rPr lang="ru-RU" sz="3200" dirty="0" err="1"/>
              <a:t>станциялар</a:t>
            </a:r>
            <a:r>
              <a:rPr lang="ru-RU" sz="3200" dirty="0"/>
              <a:t> </a:t>
            </a:r>
            <a:r>
              <a:rPr lang="ru-RU" sz="3200" dirty="0" err="1"/>
              <a:t>арасындағы</a:t>
            </a:r>
            <a:r>
              <a:rPr lang="ru-RU" sz="3200" dirty="0"/>
              <a:t> </a:t>
            </a:r>
            <a:r>
              <a:rPr lang="ru-RU" sz="3200" b="1" dirty="0" err="1"/>
              <a:t>минималды</a:t>
            </a:r>
            <a:r>
              <a:rPr lang="ru-RU" sz="3200" b="1" dirty="0"/>
              <a:t> </a:t>
            </a:r>
            <a:r>
              <a:rPr lang="ru-RU" sz="3200" b="1" dirty="0" err="1"/>
              <a:t>арақашықтық</a:t>
            </a:r>
            <a:r>
              <a:rPr lang="ru-RU" sz="3200" dirty="0"/>
              <a:t> </a:t>
            </a:r>
            <a:r>
              <a:rPr lang="ru-RU" sz="3200" dirty="0" err="1"/>
              <a:t>есептеледі</a:t>
            </a:r>
            <a:r>
              <a:rPr lang="ru-RU" sz="3200" dirty="0"/>
              <a:t>.</a:t>
            </a:r>
          </a:p>
          <a:p>
            <a:r>
              <a:rPr lang="ru-RU" sz="3200" dirty="0"/>
              <a:t>Кластер </a:t>
            </a:r>
            <a:r>
              <a:rPr lang="ru-RU" sz="3200" dirty="0" err="1"/>
              <a:t>неғұрлым</a:t>
            </a:r>
            <a:r>
              <a:rPr lang="ru-RU" sz="3200" dirty="0"/>
              <a:t> </a:t>
            </a:r>
            <a:r>
              <a:rPr lang="ru-RU" sz="3200" dirty="0" err="1"/>
              <a:t>үлкен</a:t>
            </a:r>
            <a:r>
              <a:rPr lang="ru-RU" sz="3200" dirty="0"/>
              <a:t> </a:t>
            </a:r>
            <a:r>
              <a:rPr lang="ru-RU" sz="3200" dirty="0" err="1"/>
              <a:t>болса</a:t>
            </a:r>
            <a:r>
              <a:rPr lang="ru-RU" sz="3200" dirty="0"/>
              <a:t> — </a:t>
            </a:r>
            <a:r>
              <a:rPr lang="ru-RU" sz="3200" dirty="0" err="1"/>
              <a:t>соғұрлым</a:t>
            </a:r>
            <a:r>
              <a:rPr lang="ru-RU" sz="3200" dirty="0"/>
              <a:t> аз </a:t>
            </a:r>
            <a:r>
              <a:rPr lang="ru-RU" sz="3200" dirty="0" err="1"/>
              <a:t>кедергі</a:t>
            </a:r>
            <a:r>
              <a:rPr lang="ru-RU" sz="3200" dirty="0"/>
              <a:t>, </a:t>
            </a:r>
            <a:r>
              <a:rPr lang="ru-RU" sz="3200" dirty="0" err="1"/>
              <a:t>бірақ</a:t>
            </a:r>
            <a:r>
              <a:rPr lang="ru-RU" sz="3200" dirty="0"/>
              <a:t> </a:t>
            </a:r>
            <a:r>
              <a:rPr lang="ru-RU" sz="3200" dirty="0" err="1"/>
              <a:t>жиілік</a:t>
            </a:r>
            <a:r>
              <a:rPr lang="ru-RU" sz="3200" dirty="0"/>
              <a:t> ресурсы аз </a:t>
            </a:r>
            <a:r>
              <a:rPr lang="ru-RU" sz="3200" dirty="0" err="1"/>
              <a:t>қолданылады</a:t>
            </a:r>
            <a:r>
              <a:rPr lang="ru-RU" sz="3200" dirty="0"/>
              <a:t>.</a:t>
            </a:r>
          </a:p>
          <a:p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19249389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DA900B-3275-7496-112F-3537DD57D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W-CDMA (3G) </a:t>
            </a:r>
            <a:r>
              <a:rPr lang="ru-RU" sz="3600" b="1" dirty="0" err="1"/>
              <a:t>желілерін</a:t>
            </a:r>
            <a:r>
              <a:rPr lang="ru-RU" sz="3600" b="1" dirty="0"/>
              <a:t> </a:t>
            </a:r>
            <a:r>
              <a:rPr lang="ru-RU" sz="3600" b="1" dirty="0" err="1"/>
              <a:t>жоспарлау</a:t>
            </a:r>
            <a:r>
              <a:rPr lang="ru-RU" sz="3600" b="1" dirty="0"/>
              <a:t> </a:t>
            </a:r>
            <a:r>
              <a:rPr lang="ru-RU" sz="3600" b="1" dirty="0" err="1"/>
              <a:t>ерекшелігі</a:t>
            </a:r>
            <a:endParaRPr lang="ru-KZ" sz="36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27473F-5200-1E3C-7EAC-5D8739053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425" y="1325563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ru-RU" b="1" dirty="0" err="1"/>
              <a:t>Барлық</a:t>
            </a:r>
            <a:r>
              <a:rPr lang="ru-RU" b="1" dirty="0"/>
              <a:t> </a:t>
            </a:r>
            <a:r>
              <a:rPr lang="ru-RU" b="1" dirty="0" err="1"/>
              <a:t>арналар</a:t>
            </a:r>
            <a:r>
              <a:rPr lang="ru-RU" b="1" dirty="0"/>
              <a:t> </a:t>
            </a:r>
            <a:r>
              <a:rPr lang="ru-RU" b="1" dirty="0" err="1"/>
              <a:t>бір</a:t>
            </a:r>
            <a:r>
              <a:rPr lang="ru-RU" b="1" dirty="0"/>
              <a:t> </a:t>
            </a:r>
            <a:r>
              <a:rPr lang="ru-RU" b="1" dirty="0" err="1"/>
              <a:t>жиілікте</a:t>
            </a:r>
            <a:r>
              <a:rPr lang="ru-RU" b="1" dirty="0"/>
              <a:t> </a:t>
            </a:r>
            <a:r>
              <a:rPr lang="ru-RU" b="1" dirty="0" err="1"/>
              <a:t>жұмыс</a:t>
            </a:r>
            <a:r>
              <a:rPr lang="ru-RU" b="1" dirty="0"/>
              <a:t> </a:t>
            </a:r>
            <a:r>
              <a:rPr lang="ru-RU" b="1" dirty="0" err="1"/>
              <a:t>істейді</a:t>
            </a:r>
            <a:r>
              <a:rPr lang="ru-RU" b="1" dirty="0"/>
              <a:t>.</a:t>
            </a:r>
            <a:br>
              <a:rPr lang="ru-RU" dirty="0"/>
            </a:br>
            <a:r>
              <a:rPr lang="en-US" dirty="0"/>
              <a:t>GSM-</a:t>
            </a:r>
            <a:r>
              <a:rPr lang="ru-RU" dirty="0" err="1"/>
              <a:t>ге</a:t>
            </a:r>
            <a:r>
              <a:rPr lang="ru-RU" dirty="0"/>
              <a:t> </a:t>
            </a:r>
            <a:r>
              <a:rPr lang="ru-RU" dirty="0" err="1"/>
              <a:t>қарағанда</a:t>
            </a:r>
            <a:r>
              <a:rPr lang="ru-RU" dirty="0"/>
              <a:t>, </a:t>
            </a:r>
            <a:r>
              <a:rPr lang="en-US" dirty="0"/>
              <a:t>W-CDMA </a:t>
            </a:r>
            <a:r>
              <a:rPr lang="ru-RU" dirty="0" err="1"/>
              <a:t>жүйесінде</a:t>
            </a:r>
            <a:r>
              <a:rPr lang="ru-RU" dirty="0"/>
              <a:t> (</a:t>
            </a:r>
            <a:r>
              <a:rPr lang="ru-RU" dirty="0" err="1"/>
              <a:t>мысалы</a:t>
            </a:r>
            <a:r>
              <a:rPr lang="ru-RU" dirty="0"/>
              <a:t>, </a:t>
            </a:r>
            <a:r>
              <a:rPr lang="en-US" b="1" dirty="0"/>
              <a:t>UMTS</a:t>
            </a:r>
            <a:r>
              <a:rPr lang="en-US" dirty="0"/>
              <a:t>, </a:t>
            </a:r>
            <a:r>
              <a:rPr lang="en-US" b="1" dirty="0" err="1"/>
              <a:t>cdmaOne</a:t>
            </a:r>
            <a:r>
              <a:rPr lang="en-US" dirty="0"/>
              <a:t>, </a:t>
            </a:r>
            <a:r>
              <a:rPr lang="en-US" b="1" dirty="0"/>
              <a:t>CDMA2000</a:t>
            </a:r>
            <a:r>
              <a:rPr lang="en-US" dirty="0"/>
              <a:t>)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арналары</a:t>
            </a:r>
            <a:r>
              <a:rPr lang="ru-RU" dirty="0"/>
              <a:t> </a:t>
            </a:r>
            <a:r>
              <a:rPr lang="ru-RU" b="1" dirty="0" err="1"/>
              <a:t>бірдей</a:t>
            </a:r>
            <a:r>
              <a:rPr lang="ru-RU" b="1" dirty="0"/>
              <a:t> </a:t>
            </a:r>
            <a:r>
              <a:rPr lang="ru-RU" b="1" dirty="0" err="1"/>
              <a:t>жиілікте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істейді</a:t>
            </a:r>
            <a:r>
              <a:rPr lang="ru-RU" dirty="0"/>
              <a:t>. </a:t>
            </a:r>
            <a:r>
              <a:rPr lang="ru-RU" dirty="0" err="1"/>
              <a:t>Сондықтан</a:t>
            </a:r>
            <a:r>
              <a:rPr lang="ru-RU" dirty="0"/>
              <a:t> </a:t>
            </a:r>
            <a:r>
              <a:rPr lang="ru-RU" dirty="0" err="1"/>
              <a:t>желідегі</a:t>
            </a:r>
            <a:r>
              <a:rPr lang="ru-RU" dirty="0"/>
              <a:t> </a:t>
            </a:r>
            <a:r>
              <a:rPr lang="ru-RU" b="1" dirty="0" err="1"/>
              <a:t>абоненттер</a:t>
            </a:r>
            <a:r>
              <a:rPr lang="ru-RU" b="1" dirty="0"/>
              <a:t> саны </a:t>
            </a:r>
            <a:r>
              <a:rPr lang="ru-RU" b="1" dirty="0" err="1"/>
              <a:t>артқан</a:t>
            </a:r>
            <a:r>
              <a:rPr lang="ru-RU" b="1" dirty="0"/>
              <a:t> </a:t>
            </a:r>
            <a:r>
              <a:rPr lang="ru-RU" b="1" dirty="0" err="1"/>
              <a:t>сайын</a:t>
            </a:r>
            <a:r>
              <a:rPr lang="ru-RU" dirty="0"/>
              <a:t> </a:t>
            </a:r>
            <a:r>
              <a:rPr lang="ru-RU" dirty="0" err="1"/>
              <a:t>жүйедегі</a:t>
            </a:r>
            <a:r>
              <a:rPr lang="ru-RU" dirty="0"/>
              <a:t> </a:t>
            </a:r>
            <a:r>
              <a:rPr lang="ru-RU" b="1" dirty="0"/>
              <a:t>шу мен интерференция </a:t>
            </a:r>
            <a:r>
              <a:rPr lang="ru-RU" b="1" dirty="0" err="1"/>
              <a:t>деңгейі</a:t>
            </a:r>
            <a:r>
              <a:rPr lang="ru-RU" b="1" dirty="0"/>
              <a:t> де </a:t>
            </a:r>
            <a:r>
              <a:rPr lang="ru-RU" b="1" dirty="0" err="1"/>
              <a:t>өседі</a:t>
            </a:r>
            <a:r>
              <a:rPr lang="ru-RU" dirty="0"/>
              <a:t>.</a:t>
            </a:r>
          </a:p>
          <a:p>
            <a:pPr marL="514350" indent="-514350">
              <a:buAutoNum type="arabicPeriod"/>
            </a:pPr>
            <a:r>
              <a:rPr lang="ru-RU" b="1" dirty="0" err="1"/>
              <a:t>Қызмет</a:t>
            </a:r>
            <a:r>
              <a:rPr lang="ru-RU" b="1" dirty="0"/>
              <a:t> </a:t>
            </a:r>
            <a:r>
              <a:rPr lang="ru-RU" b="1" dirty="0" err="1"/>
              <a:t>көрсету</a:t>
            </a:r>
            <a:r>
              <a:rPr lang="ru-RU" b="1" dirty="0"/>
              <a:t> </a:t>
            </a:r>
            <a:r>
              <a:rPr lang="ru-RU" b="1" dirty="0" err="1"/>
              <a:t>аймағын</a:t>
            </a:r>
            <a:r>
              <a:rPr lang="ru-RU" b="1" dirty="0"/>
              <a:t> </a:t>
            </a:r>
            <a:r>
              <a:rPr lang="ru-RU" b="1" dirty="0" err="1"/>
              <a:t>және</a:t>
            </a:r>
            <a:r>
              <a:rPr lang="ru-RU" b="1" dirty="0"/>
              <a:t> </a:t>
            </a:r>
            <a:r>
              <a:rPr lang="ru-RU" b="1" dirty="0" err="1"/>
              <a:t>сыйымдылығын</a:t>
            </a:r>
            <a:r>
              <a:rPr lang="ru-RU" b="1" dirty="0"/>
              <a:t> </a:t>
            </a:r>
            <a:r>
              <a:rPr lang="ru-RU" b="1" dirty="0" err="1"/>
              <a:t>бөлек</a:t>
            </a:r>
            <a:r>
              <a:rPr lang="ru-RU" b="1" dirty="0"/>
              <a:t> </a:t>
            </a:r>
            <a:r>
              <a:rPr lang="ru-RU" b="1" dirty="0" err="1"/>
              <a:t>жоспарлау</a:t>
            </a:r>
            <a:r>
              <a:rPr lang="ru-RU" b="1" dirty="0"/>
              <a:t> </a:t>
            </a:r>
            <a:r>
              <a:rPr lang="ru-RU" b="1" dirty="0" err="1"/>
              <a:t>мүмкін</a:t>
            </a:r>
            <a:r>
              <a:rPr lang="ru-RU" b="1" dirty="0"/>
              <a:t> </a:t>
            </a:r>
            <a:r>
              <a:rPr lang="ru-RU" b="1" dirty="0" err="1"/>
              <a:t>емес</a:t>
            </a:r>
            <a:endParaRPr lang="ru-RU" b="1" dirty="0"/>
          </a:p>
          <a:p>
            <a:r>
              <a:rPr lang="en-US" dirty="0"/>
              <a:t>GSM-</a:t>
            </a:r>
            <a:r>
              <a:rPr lang="ru-RU" dirty="0"/>
              <a:t>де </a:t>
            </a:r>
            <a:r>
              <a:rPr lang="ru-RU" dirty="0" err="1"/>
              <a:t>бөлек</a:t>
            </a:r>
            <a:r>
              <a:rPr lang="ru-RU" dirty="0"/>
              <a:t> </a:t>
            </a:r>
            <a:r>
              <a:rPr lang="ru-RU" dirty="0" err="1"/>
              <a:t>есептелсе</a:t>
            </a:r>
            <a:r>
              <a:rPr lang="ru-RU" dirty="0"/>
              <a:t> (</a:t>
            </a:r>
            <a:r>
              <a:rPr lang="ru-RU" dirty="0" err="1"/>
              <a:t>әр</a:t>
            </a:r>
            <a:r>
              <a:rPr lang="ru-RU" dirty="0"/>
              <a:t> БС-</a:t>
            </a:r>
            <a:r>
              <a:rPr lang="ru-RU" dirty="0" err="1"/>
              <a:t>қа</a:t>
            </a:r>
            <a:r>
              <a:rPr lang="ru-RU" dirty="0"/>
              <a:t> </a:t>
            </a:r>
            <a:r>
              <a:rPr lang="ru-RU" dirty="0" err="1"/>
              <a:t>жиілік</a:t>
            </a:r>
            <a:r>
              <a:rPr lang="ru-RU" dirty="0"/>
              <a:t> </a:t>
            </a:r>
            <a:r>
              <a:rPr lang="ru-RU" dirty="0" err="1"/>
              <a:t>бөлу</a:t>
            </a:r>
            <a:r>
              <a:rPr lang="ru-RU" dirty="0"/>
              <a:t>),</a:t>
            </a:r>
            <a:br>
              <a:rPr lang="ru-RU" dirty="0"/>
            </a:br>
            <a:r>
              <a:rPr lang="ru-RU" dirty="0"/>
              <a:t>ал </a:t>
            </a:r>
            <a:r>
              <a:rPr lang="en-US" dirty="0"/>
              <a:t>W-CDMA-</a:t>
            </a:r>
            <a:r>
              <a:rPr lang="ru-RU" dirty="0"/>
              <a:t>да </a:t>
            </a:r>
            <a:r>
              <a:rPr lang="ru-RU" b="1" dirty="0" err="1"/>
              <a:t>қызмет</a:t>
            </a:r>
            <a:r>
              <a:rPr lang="ru-RU" b="1" dirty="0"/>
              <a:t> </a:t>
            </a:r>
            <a:r>
              <a:rPr lang="ru-RU" b="1" dirty="0" err="1"/>
              <a:t>аймағын</a:t>
            </a:r>
            <a:r>
              <a:rPr lang="ru-RU" b="1" dirty="0"/>
              <a:t> (</a:t>
            </a:r>
            <a:r>
              <a:rPr lang="en-US" b="1" dirty="0"/>
              <a:t>coverage)</a:t>
            </a:r>
            <a:r>
              <a:rPr lang="en-US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b="1" dirty="0" err="1"/>
              <a:t>сыйымдылықты</a:t>
            </a:r>
            <a:r>
              <a:rPr lang="ru-RU" b="1" dirty="0"/>
              <a:t> (</a:t>
            </a:r>
            <a:r>
              <a:rPr lang="en-US" b="1" dirty="0"/>
              <a:t>capacity)</a:t>
            </a:r>
            <a:r>
              <a:rPr lang="en-US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мезгілде</a:t>
            </a:r>
            <a:r>
              <a:rPr lang="ru-RU" dirty="0"/>
              <a:t> </a:t>
            </a:r>
            <a:r>
              <a:rPr lang="ru-RU" dirty="0" err="1"/>
              <a:t>жоспарлау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, </a:t>
            </a:r>
            <a:r>
              <a:rPr lang="ru-RU" dirty="0" err="1"/>
              <a:t>өйткені</a:t>
            </a:r>
            <a:r>
              <a:rPr lang="ru-RU" dirty="0"/>
              <a:t>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бір-бірімен</a:t>
            </a:r>
            <a:r>
              <a:rPr lang="ru-RU" dirty="0"/>
              <a:t> </a:t>
            </a:r>
            <a:r>
              <a:rPr lang="ru-RU" dirty="0" err="1"/>
              <a:t>тікелей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5414368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21D609F-3ED8-3E39-C0CE-925E539166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025"/>
            <a:ext cx="11220450" cy="5834063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3. </a:t>
            </a:r>
            <a:r>
              <a:rPr lang="en-US" b="1" dirty="0"/>
              <a:t>QoS (</a:t>
            </a:r>
            <a:r>
              <a:rPr lang="ru-RU" b="1" dirty="0" err="1"/>
              <a:t>қызмет</a:t>
            </a:r>
            <a:r>
              <a:rPr lang="ru-RU" b="1" dirty="0"/>
              <a:t> </a:t>
            </a:r>
            <a:r>
              <a:rPr lang="ru-RU" b="1" dirty="0" err="1"/>
              <a:t>сапасы</a:t>
            </a:r>
            <a:r>
              <a:rPr lang="ru-RU" b="1" dirty="0"/>
              <a:t>) </a:t>
            </a:r>
            <a:r>
              <a:rPr lang="ru-RU" b="1" dirty="0" err="1"/>
              <a:t>және</a:t>
            </a:r>
            <a:r>
              <a:rPr lang="ru-RU" b="1" dirty="0"/>
              <a:t> </a:t>
            </a:r>
            <a:r>
              <a:rPr lang="ru-RU" b="1" dirty="0" err="1"/>
              <a:t>базалық</a:t>
            </a:r>
            <a:r>
              <a:rPr lang="ru-RU" b="1" dirty="0"/>
              <a:t> станция </a:t>
            </a:r>
            <a:r>
              <a:rPr lang="ru-RU" b="1" dirty="0" err="1"/>
              <a:t>тығыздығы</a:t>
            </a:r>
            <a:endParaRPr lang="ru-RU" b="1" dirty="0"/>
          </a:p>
          <a:p>
            <a:pPr marL="0" indent="0">
              <a:buNone/>
            </a:pPr>
            <a:r>
              <a:rPr lang="en-US" dirty="0"/>
              <a:t>UMTS </a:t>
            </a:r>
            <a:r>
              <a:rPr lang="ru-RU" dirty="0" err="1"/>
              <a:t>жүйесін</a:t>
            </a:r>
            <a:r>
              <a:rPr lang="ru-RU" dirty="0"/>
              <a:t> </a:t>
            </a:r>
            <a:r>
              <a:rPr lang="ru-RU" dirty="0" err="1"/>
              <a:t>жобалағанда</a:t>
            </a:r>
            <a:r>
              <a:rPr lang="ru-RU" dirty="0"/>
              <a:t>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қызмет</a:t>
            </a:r>
            <a:r>
              <a:rPr lang="ru-RU" dirty="0"/>
              <a:t> </a:t>
            </a:r>
            <a:r>
              <a:rPr lang="ru-RU" dirty="0" err="1"/>
              <a:t>түрі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b="1" dirty="0" err="1"/>
              <a:t>қызмет</a:t>
            </a:r>
            <a:r>
              <a:rPr lang="ru-RU" b="1" dirty="0"/>
              <a:t> </a:t>
            </a:r>
            <a:r>
              <a:rPr lang="ru-RU" b="1" dirty="0" err="1"/>
              <a:t>сапасы</a:t>
            </a:r>
            <a:r>
              <a:rPr lang="ru-RU" b="1" dirty="0"/>
              <a:t> (</a:t>
            </a:r>
            <a:r>
              <a:rPr lang="en-US" b="1" dirty="0"/>
              <a:t>QoS)</a:t>
            </a:r>
            <a:r>
              <a:rPr lang="en-US" dirty="0"/>
              <a:t> </a:t>
            </a:r>
            <a:r>
              <a:rPr lang="ru-RU" dirty="0" err="1"/>
              <a:t>талаптары</a:t>
            </a:r>
            <a:r>
              <a:rPr lang="ru-RU" dirty="0"/>
              <a:t> </a:t>
            </a:r>
            <a:r>
              <a:rPr lang="ru-RU" dirty="0" err="1"/>
              <a:t>есепке</a:t>
            </a:r>
            <a:r>
              <a:rPr lang="ru-RU" dirty="0"/>
              <a:t> </a:t>
            </a:r>
            <a:r>
              <a:rPr lang="ru-RU" dirty="0" err="1"/>
              <a:t>алынады</a:t>
            </a:r>
            <a:r>
              <a:rPr lang="ru-RU" dirty="0"/>
              <a:t>: </a:t>
            </a:r>
            <a:r>
              <a:rPr lang="ru-RU" dirty="0" err="1"/>
              <a:t>бейне</a:t>
            </a:r>
            <a:r>
              <a:rPr lang="ru-RU" dirty="0"/>
              <a:t>, </a:t>
            </a:r>
            <a:r>
              <a:rPr lang="ru-RU" dirty="0" err="1"/>
              <a:t>дауыс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деректерді</a:t>
            </a:r>
            <a:r>
              <a:rPr lang="ru-RU" dirty="0"/>
              <a:t> беру </a:t>
            </a:r>
            <a:r>
              <a:rPr lang="ru-RU" dirty="0" err="1"/>
              <a:t>кезінде</a:t>
            </a:r>
            <a:r>
              <a:rPr lang="ru-RU" dirty="0"/>
              <a:t> сапа </a:t>
            </a:r>
            <a:r>
              <a:rPr lang="ru-RU" dirty="0" err="1"/>
              <a:t>талабы</a:t>
            </a:r>
            <a:r>
              <a:rPr lang="ru-RU" dirty="0"/>
              <a:t> </a:t>
            </a:r>
            <a:r>
              <a:rPr lang="ru-RU" dirty="0" err="1"/>
              <a:t>әртүрлі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талаптар</a:t>
            </a:r>
            <a:r>
              <a:rPr lang="ru-RU" dirty="0"/>
              <a:t> </a:t>
            </a:r>
            <a:r>
              <a:rPr lang="ru-RU" b="1" dirty="0" err="1"/>
              <a:t>базалық</a:t>
            </a:r>
            <a:r>
              <a:rPr lang="ru-RU" b="1" dirty="0"/>
              <a:t> </a:t>
            </a:r>
            <a:r>
              <a:rPr lang="ru-RU" b="1" dirty="0" err="1"/>
              <a:t>станциялардың</a:t>
            </a:r>
            <a:r>
              <a:rPr lang="ru-RU" b="1" dirty="0"/>
              <a:t> </a:t>
            </a:r>
            <a:r>
              <a:rPr lang="ru-RU" b="1" dirty="0" err="1"/>
              <a:t>тығыздығын</a:t>
            </a:r>
            <a:r>
              <a:rPr lang="ru-RU" dirty="0"/>
              <a:t> </a:t>
            </a:r>
            <a:r>
              <a:rPr lang="ru-RU" dirty="0" err="1"/>
              <a:t>анықтайды</a:t>
            </a:r>
            <a:r>
              <a:rPr lang="ru-RU" dirty="0"/>
              <a:t> — </a:t>
            </a:r>
            <a:r>
              <a:rPr lang="ru-RU" dirty="0" err="1"/>
              <a:t>яғни</a:t>
            </a:r>
            <a:r>
              <a:rPr lang="ru-RU" dirty="0"/>
              <a:t>, </a:t>
            </a:r>
            <a:r>
              <a:rPr lang="ru-RU" dirty="0" err="1"/>
              <a:t>қай</a:t>
            </a:r>
            <a:r>
              <a:rPr lang="ru-RU" dirty="0"/>
              <a:t> </a:t>
            </a:r>
            <a:r>
              <a:rPr lang="ru-RU" dirty="0" err="1"/>
              <a:t>аймақта</a:t>
            </a:r>
            <a:r>
              <a:rPr lang="ru-RU" dirty="0"/>
              <a:t> </a:t>
            </a:r>
            <a:r>
              <a:rPr lang="ru-RU" dirty="0" err="1"/>
              <a:t>неше</a:t>
            </a:r>
            <a:r>
              <a:rPr lang="ru-RU" dirty="0"/>
              <a:t> БС </a:t>
            </a:r>
            <a:r>
              <a:rPr lang="ru-RU" dirty="0" err="1"/>
              <a:t>қажет</a:t>
            </a:r>
            <a:r>
              <a:rPr lang="ru-RU" dirty="0"/>
              <a:t> </a:t>
            </a:r>
            <a:r>
              <a:rPr lang="ru-RU" dirty="0" err="1"/>
              <a:t>екенін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4. </a:t>
            </a:r>
            <a:r>
              <a:rPr lang="ru-RU" dirty="0" err="1"/>
              <a:t>Бір</a:t>
            </a:r>
            <a:r>
              <a:rPr lang="ru-RU" dirty="0"/>
              <a:t> БС-</a:t>
            </a:r>
            <a:r>
              <a:rPr lang="ru-RU" dirty="0" err="1"/>
              <a:t>тың</a:t>
            </a:r>
            <a:r>
              <a:rPr lang="ru-RU" dirty="0"/>
              <a:t> </a:t>
            </a:r>
            <a:r>
              <a:rPr lang="ru-RU" dirty="0" err="1"/>
              <a:t>абоненттер</a:t>
            </a:r>
            <a:r>
              <a:rPr lang="ru-RU" dirty="0"/>
              <a:t> </a:t>
            </a:r>
            <a:r>
              <a:rPr lang="ru-RU" dirty="0" err="1"/>
              <a:t>санын</a:t>
            </a:r>
            <a:r>
              <a:rPr lang="ru-RU" dirty="0"/>
              <a:t> </a:t>
            </a:r>
            <a:r>
              <a:rPr lang="ru-RU" dirty="0" err="1"/>
              <a:t>есептеу</a:t>
            </a:r>
            <a:r>
              <a:rPr lang="ru-RU" dirty="0"/>
              <a:t> </a:t>
            </a:r>
            <a:r>
              <a:rPr lang="ru-RU" dirty="0" err="1"/>
              <a:t>формуласы</a:t>
            </a:r>
            <a:endParaRPr lang="ru-RU" dirty="0"/>
          </a:p>
          <a:p>
            <a:pPr marL="0" indent="0">
              <a:buNone/>
            </a:pP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51BE2A8-93F4-C604-2B8B-99834ADC0B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953" y="3783806"/>
            <a:ext cx="6816673" cy="1395413"/>
          </a:xfrm>
          <a:prstGeom prst="rect">
            <a:avLst/>
          </a:prstGeom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4DFB8A65-D52D-B04E-6A4C-4D5C13ACC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180647"/>
            <a:ext cx="8201025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SF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— сигнал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спектрін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кеңейту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коэффициенті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spreading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factor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Eₙ/(N₀ + Iᵣ)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—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сигналдың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шу мен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интерференцияға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қатынасы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(C/I);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fᵣ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—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жиілікті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қайта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пайдалану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коэффициенті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Aₐб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—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бір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абоненттің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орташа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белсенділігі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—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сотаның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сектор саны.</a:t>
            </a:r>
          </a:p>
        </p:txBody>
      </p:sp>
    </p:spTree>
    <p:extLst>
      <p:ext uri="{BB962C8B-B14F-4D97-AF65-F5344CB8AC3E}">
        <p14:creationId xmlns:p14="http://schemas.microsoft.com/office/powerpoint/2010/main" val="12700210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80AA034-CE40-EE16-AE69-2D619960C3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567363"/>
          </a:xfrm>
        </p:spPr>
        <p:txBody>
          <a:bodyPr/>
          <a:lstStyle/>
          <a:p>
            <a:r>
              <a:rPr lang="ru-KZ" b="1" dirty="0"/>
              <a:t>🧩 </a:t>
            </a:r>
            <a:r>
              <a:rPr lang="ru-RU" b="1" dirty="0" err="1"/>
              <a:t>Қорытынды</a:t>
            </a:r>
            <a:r>
              <a:rPr lang="ru-RU" b="1" dirty="0"/>
              <a:t>:</a:t>
            </a:r>
          </a:p>
          <a:p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пайдаланушылар</a:t>
            </a:r>
            <a:r>
              <a:rPr lang="ru-RU" dirty="0"/>
              <a:t> </a:t>
            </a:r>
            <a:r>
              <a:rPr lang="ru-RU" b="1" dirty="0" err="1"/>
              <a:t>бір</a:t>
            </a:r>
            <a:r>
              <a:rPr lang="ru-RU" b="1" dirty="0"/>
              <a:t> </a:t>
            </a:r>
            <a:r>
              <a:rPr lang="ru-RU" b="1" dirty="0" err="1"/>
              <a:t>жиілікті</a:t>
            </a:r>
            <a:r>
              <a:rPr lang="ru-RU" b="1" dirty="0"/>
              <a:t> </a:t>
            </a:r>
            <a:r>
              <a:rPr lang="ru-RU" b="1" dirty="0" err="1"/>
              <a:t>бөліседі</a:t>
            </a:r>
            <a:r>
              <a:rPr lang="ru-RU" dirty="0"/>
              <a:t> → </a:t>
            </a:r>
            <a:r>
              <a:rPr lang="ru-RU" dirty="0" err="1"/>
              <a:t>кедергі</a:t>
            </a:r>
            <a:r>
              <a:rPr lang="ru-RU" dirty="0"/>
              <a:t> </a:t>
            </a:r>
            <a:r>
              <a:rPr lang="ru-RU" dirty="0" err="1"/>
              <a:t>деңгейі</a:t>
            </a:r>
            <a:r>
              <a:rPr lang="ru-RU" dirty="0"/>
              <a:t> абонент </a:t>
            </a:r>
            <a:r>
              <a:rPr lang="ru-RU" dirty="0" err="1"/>
              <a:t>санына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.</a:t>
            </a:r>
          </a:p>
          <a:p>
            <a:r>
              <a:rPr lang="ru-RU" dirty="0" err="1"/>
              <a:t>Қызмет</a:t>
            </a:r>
            <a:r>
              <a:rPr lang="ru-RU" dirty="0"/>
              <a:t> </a:t>
            </a:r>
            <a:r>
              <a:rPr lang="ru-RU" dirty="0" err="1"/>
              <a:t>аймағы</a:t>
            </a:r>
            <a:r>
              <a:rPr lang="ru-RU" dirty="0"/>
              <a:t> мен </a:t>
            </a:r>
            <a:r>
              <a:rPr lang="ru-RU" dirty="0" err="1"/>
              <a:t>сыйымдылық</a:t>
            </a:r>
            <a:r>
              <a:rPr lang="ru-RU" dirty="0"/>
              <a:t> </a:t>
            </a:r>
            <a:r>
              <a:rPr lang="ru-RU" b="1" dirty="0" err="1"/>
              <a:t>бірге</a:t>
            </a:r>
            <a:r>
              <a:rPr lang="ru-RU" b="1" dirty="0"/>
              <a:t> </a:t>
            </a:r>
            <a:r>
              <a:rPr lang="ru-RU" b="1" dirty="0" err="1"/>
              <a:t>жоспарланады</a:t>
            </a:r>
            <a:r>
              <a:rPr lang="ru-RU" dirty="0"/>
              <a:t>.</a:t>
            </a:r>
          </a:p>
          <a:p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сапасы</a:t>
            </a:r>
            <a:r>
              <a:rPr lang="ru-RU" dirty="0"/>
              <a:t> (</a:t>
            </a:r>
            <a:r>
              <a:rPr lang="en-US" dirty="0"/>
              <a:t>QoS) </a:t>
            </a:r>
            <a:r>
              <a:rPr lang="ru-RU" dirty="0" err="1"/>
              <a:t>неғұрлым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болса</a:t>
            </a:r>
            <a:r>
              <a:rPr lang="ru-RU" dirty="0"/>
              <a:t>, </a:t>
            </a:r>
            <a:r>
              <a:rPr lang="ru-RU" dirty="0" err="1"/>
              <a:t>соғұрлым</a:t>
            </a:r>
            <a:r>
              <a:rPr lang="ru-RU" dirty="0"/>
              <a:t> </a:t>
            </a:r>
            <a:r>
              <a:rPr lang="ru-RU" b="1" dirty="0" err="1"/>
              <a:t>көп</a:t>
            </a:r>
            <a:r>
              <a:rPr lang="ru-RU" b="1" dirty="0"/>
              <a:t> </a:t>
            </a:r>
            <a:r>
              <a:rPr lang="ru-RU" b="1" dirty="0" err="1"/>
              <a:t>базалық</a:t>
            </a:r>
            <a:r>
              <a:rPr lang="ru-RU" b="1" dirty="0"/>
              <a:t> станция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.</a:t>
            </a:r>
          </a:p>
          <a:p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тәсіл</a:t>
            </a:r>
            <a:r>
              <a:rPr lang="ru-RU" dirty="0"/>
              <a:t> 4</a:t>
            </a:r>
            <a:r>
              <a:rPr lang="en-US" dirty="0"/>
              <a:t>G-</a:t>
            </a:r>
            <a:r>
              <a:rPr lang="ru-RU" dirty="0"/>
              <a:t>де </a:t>
            </a:r>
            <a:r>
              <a:rPr lang="ru-RU" dirty="0" err="1"/>
              <a:t>де</a:t>
            </a:r>
            <a:r>
              <a:rPr lang="ru-RU" dirty="0"/>
              <a:t> (</a:t>
            </a:r>
            <a:r>
              <a:rPr lang="en-US" dirty="0"/>
              <a:t>OFDM </a:t>
            </a:r>
            <a:r>
              <a:rPr lang="ru-RU" dirty="0" err="1"/>
              <a:t>негізінде</a:t>
            </a:r>
            <a:r>
              <a:rPr lang="ru-RU" dirty="0"/>
              <a:t>) </a:t>
            </a:r>
            <a:r>
              <a:rPr lang="ru-RU" dirty="0" err="1"/>
              <a:t>және</a:t>
            </a:r>
            <a:r>
              <a:rPr lang="ru-RU" dirty="0"/>
              <a:t> 5</a:t>
            </a:r>
            <a:r>
              <a:rPr lang="en-US" dirty="0"/>
              <a:t>G-</a:t>
            </a:r>
            <a:r>
              <a:rPr lang="ru-RU" dirty="0"/>
              <a:t>де (</a:t>
            </a:r>
            <a:r>
              <a:rPr lang="en-US" dirty="0"/>
              <a:t>beamforming, massive MIMO </a:t>
            </a:r>
            <a:r>
              <a:rPr lang="ru-RU" dirty="0" err="1"/>
              <a:t>арқылы</a:t>
            </a:r>
            <a:r>
              <a:rPr lang="ru-RU" dirty="0"/>
              <a:t>) </a:t>
            </a:r>
            <a:r>
              <a:rPr lang="ru-RU" dirty="0" err="1"/>
              <a:t>жалғасын</a:t>
            </a:r>
            <a:r>
              <a:rPr lang="ru-RU" dirty="0"/>
              <a:t> </a:t>
            </a:r>
            <a:r>
              <a:rPr lang="ru-RU" dirty="0" err="1"/>
              <a:t>тапқан</a:t>
            </a:r>
            <a:r>
              <a:rPr lang="ru-RU" dirty="0"/>
              <a:t>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5796325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B88260-A1C4-8521-178B-FB89D1A42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96190"/>
            <a:ext cx="10515600" cy="1325563"/>
          </a:xfrm>
        </p:spPr>
        <p:txBody>
          <a:bodyPr/>
          <a:lstStyle/>
          <a:p>
            <a:r>
              <a:rPr lang="en-US" dirty="0"/>
              <a:t>LTE </a:t>
            </a:r>
            <a:r>
              <a:rPr lang="ru-RU" dirty="0" err="1"/>
              <a:t>желілеріндегі</a:t>
            </a:r>
            <a:r>
              <a:rPr lang="ru-RU" dirty="0"/>
              <a:t> </a:t>
            </a:r>
            <a:r>
              <a:rPr lang="ru-RU" dirty="0" err="1"/>
              <a:t>жиілікті</a:t>
            </a:r>
            <a:r>
              <a:rPr lang="ru-RU" dirty="0"/>
              <a:t> </a:t>
            </a:r>
            <a:r>
              <a:rPr lang="ru-RU" dirty="0" err="1"/>
              <a:t>қайта</a:t>
            </a:r>
            <a:r>
              <a:rPr lang="ru-RU" dirty="0"/>
              <a:t> </a:t>
            </a:r>
            <a:r>
              <a:rPr lang="ru-RU" dirty="0" err="1"/>
              <a:t>пайдалану</a:t>
            </a:r>
            <a:endParaRPr lang="ru-KZ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175B34-062C-CA55-03C8-043EBAECC34E}"/>
              </a:ext>
            </a:extLst>
          </p:cNvPr>
          <p:cNvSpPr txBox="1"/>
          <p:nvPr/>
        </p:nvSpPr>
        <p:spPr>
          <a:xfrm>
            <a:off x="838200" y="990547"/>
            <a:ext cx="1016176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LTE </a:t>
            </a:r>
            <a:r>
              <a:rPr lang="ru-RU" sz="2400" dirty="0" err="1"/>
              <a:t>технологиясы</a:t>
            </a:r>
            <a:r>
              <a:rPr lang="ru-RU" sz="2400" dirty="0"/>
              <a:t> </a:t>
            </a:r>
            <a:r>
              <a:rPr lang="en-US" sz="2400" dirty="0"/>
              <a:t>GSM-</a:t>
            </a:r>
            <a:r>
              <a:rPr lang="ru-RU" sz="2400" dirty="0"/>
              <a:t>мен </a:t>
            </a:r>
            <a:r>
              <a:rPr lang="ru-RU" sz="2400" dirty="0" err="1"/>
              <a:t>салыстырғанда</a:t>
            </a:r>
            <a:r>
              <a:rPr lang="ru-RU" sz="2400" dirty="0"/>
              <a:t> </a:t>
            </a:r>
            <a:r>
              <a:rPr lang="ru-RU" sz="2400" dirty="0" err="1"/>
              <a:t>әр</a:t>
            </a:r>
            <a:r>
              <a:rPr lang="ru-RU" sz="2400" dirty="0"/>
              <a:t> </a:t>
            </a:r>
            <a:r>
              <a:rPr lang="ru-RU" sz="2400" dirty="0" err="1"/>
              <a:t>базалық</a:t>
            </a:r>
            <a:r>
              <a:rPr lang="ru-RU" sz="2400" dirty="0"/>
              <a:t> </a:t>
            </a:r>
            <a:r>
              <a:rPr lang="ru-RU" sz="2400" dirty="0" err="1"/>
              <a:t>станцияға</a:t>
            </a:r>
            <a:r>
              <a:rPr lang="ru-RU" sz="2400" dirty="0"/>
              <a:t> (БС) </a:t>
            </a:r>
            <a:r>
              <a:rPr lang="ru-RU" sz="2400" dirty="0" err="1"/>
              <a:t>жиіліктер</a:t>
            </a:r>
            <a:r>
              <a:rPr lang="ru-RU" sz="2400" dirty="0"/>
              <a:t> мен </a:t>
            </a:r>
            <a:r>
              <a:rPr lang="ru-RU" sz="2400" dirty="0" err="1"/>
              <a:t>қуатты</a:t>
            </a:r>
            <a:r>
              <a:rPr lang="ru-RU" sz="2400" dirty="0"/>
              <a:t> </a:t>
            </a:r>
            <a:r>
              <a:rPr lang="ru-RU" sz="2400" b="1" dirty="0" err="1"/>
              <a:t>таңдамалы</a:t>
            </a:r>
            <a:r>
              <a:rPr lang="ru-RU" sz="2400" b="1" dirty="0"/>
              <a:t> </a:t>
            </a:r>
            <a:r>
              <a:rPr lang="ru-RU" sz="2400" b="1" dirty="0" err="1"/>
              <a:t>бөлуге</a:t>
            </a:r>
            <a:r>
              <a:rPr lang="ru-RU" sz="2400" dirty="0"/>
              <a:t> </a:t>
            </a:r>
            <a:r>
              <a:rPr lang="ru-RU" sz="2400" dirty="0" err="1"/>
              <a:t>мүмкіндік</a:t>
            </a:r>
            <a:r>
              <a:rPr lang="ru-RU" sz="2400" dirty="0"/>
              <a:t> </a:t>
            </a:r>
            <a:r>
              <a:rPr lang="ru-RU" sz="2400" dirty="0" err="1"/>
              <a:t>береді</a:t>
            </a:r>
            <a:r>
              <a:rPr lang="ru-RU" sz="2400" dirty="0"/>
              <a:t>. </a:t>
            </a:r>
            <a:r>
              <a:rPr lang="ru-RU" sz="2400" dirty="0" err="1"/>
              <a:t>Бұл</a:t>
            </a:r>
            <a:r>
              <a:rPr lang="ru-RU" sz="2400" dirty="0"/>
              <a:t> </a:t>
            </a:r>
            <a:r>
              <a:rPr lang="ru-RU" sz="2400" dirty="0" err="1"/>
              <a:t>тәсіл</a:t>
            </a:r>
            <a:r>
              <a:rPr lang="ru-RU" sz="2400" dirty="0"/>
              <a:t> </a:t>
            </a:r>
            <a:r>
              <a:rPr lang="ru-RU" sz="2400" dirty="0" err="1"/>
              <a:t>желінің</a:t>
            </a:r>
            <a:r>
              <a:rPr lang="ru-RU" sz="2400" dirty="0"/>
              <a:t> </a:t>
            </a:r>
            <a:r>
              <a:rPr lang="ru-RU" sz="2400" dirty="0" err="1"/>
              <a:t>өткізу</a:t>
            </a:r>
            <a:r>
              <a:rPr lang="ru-RU" sz="2400" dirty="0"/>
              <a:t> </a:t>
            </a:r>
            <a:r>
              <a:rPr lang="ru-RU" sz="2400" dirty="0" err="1"/>
              <a:t>қабілетін</a:t>
            </a:r>
            <a:r>
              <a:rPr lang="ru-RU" sz="2400" dirty="0"/>
              <a:t> </a:t>
            </a:r>
            <a:r>
              <a:rPr lang="ru-RU" sz="2400" dirty="0" err="1"/>
              <a:t>арттырып</a:t>
            </a:r>
            <a:r>
              <a:rPr lang="ru-RU" sz="2400" dirty="0"/>
              <a:t>, </a:t>
            </a:r>
            <a:r>
              <a:rPr lang="ru-RU" sz="2400" dirty="0" err="1"/>
              <a:t>радиоресурстарды</a:t>
            </a:r>
            <a:r>
              <a:rPr lang="ru-RU" sz="2400" dirty="0"/>
              <a:t> </a:t>
            </a:r>
            <a:r>
              <a:rPr lang="ru-RU" sz="2400" dirty="0" err="1"/>
              <a:t>тиімді</a:t>
            </a:r>
            <a:r>
              <a:rPr lang="ru-RU" sz="2400" dirty="0"/>
              <a:t> </a:t>
            </a:r>
            <a:r>
              <a:rPr lang="ru-RU" sz="2400" dirty="0" err="1"/>
              <a:t>пайдалануға</a:t>
            </a:r>
            <a:r>
              <a:rPr lang="ru-RU" sz="2400" dirty="0"/>
              <a:t> </a:t>
            </a:r>
            <a:r>
              <a:rPr lang="ru-RU" sz="2400" dirty="0" err="1"/>
              <a:t>жағдай</a:t>
            </a:r>
            <a:r>
              <a:rPr lang="ru-RU" sz="2400" dirty="0"/>
              <a:t> </a:t>
            </a:r>
            <a:r>
              <a:rPr lang="ru-RU" sz="2400" dirty="0" err="1"/>
              <a:t>жасайды</a:t>
            </a:r>
            <a:r>
              <a:rPr lang="ru-RU" sz="2400" dirty="0"/>
              <a:t>.</a:t>
            </a:r>
            <a:endParaRPr lang="ru-KZ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DC4D2C-8FE9-D339-4CD8-A894EF40BBD2}"/>
              </a:ext>
            </a:extLst>
          </p:cNvPr>
          <p:cNvSpPr txBox="1"/>
          <p:nvPr/>
        </p:nvSpPr>
        <p:spPr>
          <a:xfrm>
            <a:off x="838200" y="2698180"/>
            <a:ext cx="1071402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 err="1"/>
              <a:t>Қайта</a:t>
            </a:r>
            <a:r>
              <a:rPr lang="ru-RU" sz="2400" b="1" dirty="0"/>
              <a:t> </a:t>
            </a:r>
            <a:r>
              <a:rPr lang="ru-RU" sz="2400" b="1" dirty="0" err="1"/>
              <a:t>пайдалану</a:t>
            </a:r>
            <a:r>
              <a:rPr lang="ru-RU" sz="2400" b="1" dirty="0"/>
              <a:t> </a:t>
            </a:r>
            <a:r>
              <a:rPr lang="ru-RU" sz="2400" b="1" dirty="0" err="1"/>
              <a:t>модельдері</a:t>
            </a:r>
            <a:endParaRPr lang="ru-RU" sz="2400" b="1" dirty="0"/>
          </a:p>
          <a:p>
            <a:pPr>
              <a:buNone/>
            </a:pPr>
            <a:r>
              <a:rPr lang="en-US" sz="2400" dirty="0"/>
              <a:t>LTE</a:t>
            </a:r>
            <a:r>
              <a:rPr lang="kk-KZ" sz="2400" dirty="0"/>
              <a:t>-</a:t>
            </a:r>
            <a:r>
              <a:rPr lang="ru-RU" sz="2400" dirty="0"/>
              <a:t>де </a:t>
            </a:r>
            <a:r>
              <a:rPr lang="ru-RU" sz="2400" dirty="0" err="1"/>
              <a:t>жиіліктерді</a:t>
            </a:r>
            <a:r>
              <a:rPr lang="ru-RU" sz="2400" dirty="0"/>
              <a:t> </a:t>
            </a:r>
            <a:r>
              <a:rPr lang="ru-RU" sz="2400" dirty="0" err="1"/>
              <a:t>қайта</a:t>
            </a:r>
            <a:r>
              <a:rPr lang="ru-RU" sz="2400" dirty="0"/>
              <a:t> </a:t>
            </a:r>
            <a:r>
              <a:rPr lang="ru-RU" sz="2400" dirty="0" err="1"/>
              <a:t>пайдалану</a:t>
            </a:r>
            <a:r>
              <a:rPr lang="ru-RU" sz="2400" dirty="0"/>
              <a:t> </a:t>
            </a:r>
            <a:r>
              <a:rPr lang="ru-RU" sz="2400" dirty="0" err="1"/>
              <a:t>үшін</a:t>
            </a:r>
            <a:r>
              <a:rPr lang="ru-RU" sz="2400" dirty="0"/>
              <a:t> </a:t>
            </a:r>
            <a:r>
              <a:rPr lang="ru-RU" sz="2400" dirty="0" err="1"/>
              <a:t>бірнеше</a:t>
            </a:r>
            <a:r>
              <a:rPr lang="ru-RU" sz="2400" dirty="0"/>
              <a:t> </a:t>
            </a:r>
            <a:r>
              <a:rPr lang="ru-RU" sz="2400" dirty="0" err="1"/>
              <a:t>модельдер</a:t>
            </a:r>
            <a:r>
              <a:rPr lang="ru-RU" sz="2400" dirty="0"/>
              <a:t> </a:t>
            </a:r>
            <a:r>
              <a:rPr lang="ru-RU" sz="2400" dirty="0" err="1"/>
              <a:t>қолданылады</a:t>
            </a:r>
            <a:r>
              <a:rPr lang="ru-RU" sz="24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/>
              <a:t>Толық</a:t>
            </a:r>
            <a:r>
              <a:rPr lang="ru-RU" sz="2400" b="1" dirty="0"/>
              <a:t> (</a:t>
            </a:r>
            <a:r>
              <a:rPr lang="en-US" sz="2400" b="1" dirty="0"/>
              <a:t>Full reuse)</a:t>
            </a:r>
            <a:r>
              <a:rPr lang="en-US" sz="2400" dirty="0"/>
              <a:t> – </a:t>
            </a:r>
            <a:r>
              <a:rPr lang="ru-RU" sz="2400" dirty="0" err="1"/>
              <a:t>барлық</a:t>
            </a:r>
            <a:r>
              <a:rPr lang="ru-RU" sz="2400" dirty="0"/>
              <a:t> </a:t>
            </a:r>
            <a:r>
              <a:rPr lang="ru-RU" sz="2400" dirty="0" err="1"/>
              <a:t>соталар</a:t>
            </a:r>
            <a:r>
              <a:rPr lang="ru-RU" sz="2400" dirty="0"/>
              <a:t> </a:t>
            </a:r>
            <a:r>
              <a:rPr lang="ru-RU" sz="2400" dirty="0" err="1"/>
              <a:t>бірдей</a:t>
            </a:r>
            <a:r>
              <a:rPr lang="ru-RU" sz="2400" dirty="0"/>
              <a:t> </a:t>
            </a:r>
            <a:r>
              <a:rPr lang="ru-RU" sz="2400" dirty="0" err="1"/>
              <a:t>жиілікті</a:t>
            </a:r>
            <a:r>
              <a:rPr lang="ru-RU" sz="2400" dirty="0"/>
              <a:t> </a:t>
            </a:r>
            <a:r>
              <a:rPr lang="ru-RU" sz="2400" dirty="0" err="1"/>
              <a:t>қолданады</a:t>
            </a:r>
            <a:r>
              <a:rPr lang="ru-RU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/>
              <a:t>Қатаң</a:t>
            </a:r>
            <a:r>
              <a:rPr lang="ru-RU" sz="2400" b="1" dirty="0"/>
              <a:t> (</a:t>
            </a:r>
            <a:r>
              <a:rPr lang="en-US" sz="2400" b="1" dirty="0"/>
              <a:t>Hard reuse)</a:t>
            </a:r>
            <a:r>
              <a:rPr lang="en-US" sz="2400" dirty="0"/>
              <a:t> – </a:t>
            </a:r>
            <a:r>
              <a:rPr lang="ru-RU" sz="2400" dirty="0" err="1"/>
              <a:t>жиіліктер</a:t>
            </a:r>
            <a:r>
              <a:rPr lang="ru-RU" sz="2400" dirty="0"/>
              <a:t> </a:t>
            </a:r>
            <a:r>
              <a:rPr lang="ru-RU" sz="2400" dirty="0" err="1"/>
              <a:t>әр</a:t>
            </a:r>
            <a:r>
              <a:rPr lang="ru-RU" sz="2400" dirty="0"/>
              <a:t> </a:t>
            </a:r>
            <a:r>
              <a:rPr lang="ru-RU" sz="2400" dirty="0" err="1"/>
              <a:t>сотада</a:t>
            </a:r>
            <a:r>
              <a:rPr lang="ru-RU" sz="2400" dirty="0"/>
              <a:t> </a:t>
            </a:r>
            <a:r>
              <a:rPr lang="ru-RU" sz="2400" dirty="0" err="1"/>
              <a:t>қатаң</a:t>
            </a:r>
            <a:r>
              <a:rPr lang="ru-RU" sz="2400" dirty="0"/>
              <a:t> </a:t>
            </a:r>
            <a:r>
              <a:rPr lang="ru-RU" sz="2400" dirty="0" err="1"/>
              <a:t>түрде</a:t>
            </a:r>
            <a:r>
              <a:rPr lang="ru-RU" sz="2400" dirty="0"/>
              <a:t> </a:t>
            </a:r>
            <a:r>
              <a:rPr lang="ru-RU" sz="2400" dirty="0" err="1"/>
              <a:t>бөлінеді</a:t>
            </a:r>
            <a:r>
              <a:rPr lang="ru-RU" sz="2400" dirty="0"/>
              <a:t>, </a:t>
            </a:r>
            <a:r>
              <a:rPr lang="ru-RU" sz="2400" dirty="0" err="1"/>
              <a:t>араласу</a:t>
            </a:r>
            <a:r>
              <a:rPr lang="ru-RU" sz="2400" dirty="0"/>
              <a:t> </a:t>
            </a:r>
            <a:r>
              <a:rPr lang="ru-RU" sz="2400" dirty="0" err="1"/>
              <a:t>болмайды</a:t>
            </a:r>
            <a:r>
              <a:rPr lang="ru-RU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/>
              <a:t>Жұмсақ</a:t>
            </a:r>
            <a:r>
              <a:rPr lang="ru-RU" sz="2400" b="1" dirty="0"/>
              <a:t> (</a:t>
            </a:r>
            <a:r>
              <a:rPr lang="en-US" sz="2400" b="1" dirty="0"/>
              <a:t>Soft reuse)</a:t>
            </a:r>
            <a:r>
              <a:rPr lang="en-US" sz="2400" dirty="0"/>
              <a:t> – </a:t>
            </a:r>
            <a:r>
              <a:rPr lang="ru-RU" sz="2400" dirty="0" err="1"/>
              <a:t>жиілік</a:t>
            </a:r>
            <a:r>
              <a:rPr lang="ru-RU" sz="2400" dirty="0"/>
              <a:t> </a:t>
            </a:r>
            <a:r>
              <a:rPr lang="ru-RU" sz="2400" dirty="0" err="1"/>
              <a:t>диапазонының</a:t>
            </a:r>
            <a:r>
              <a:rPr lang="ru-RU" sz="2400" dirty="0"/>
              <a:t> </a:t>
            </a:r>
            <a:r>
              <a:rPr lang="ru-RU" sz="2400" dirty="0" err="1"/>
              <a:t>бір</a:t>
            </a:r>
            <a:r>
              <a:rPr lang="ru-RU" sz="2400" dirty="0"/>
              <a:t> </a:t>
            </a:r>
            <a:r>
              <a:rPr lang="ru-RU" sz="2400" dirty="0" err="1"/>
              <a:t>бөлігі</a:t>
            </a:r>
            <a:r>
              <a:rPr lang="ru-RU" sz="2400" dirty="0"/>
              <a:t> </a:t>
            </a:r>
            <a:r>
              <a:rPr lang="ru-RU" sz="2400" dirty="0" err="1"/>
              <a:t>ортақ</a:t>
            </a:r>
            <a:r>
              <a:rPr lang="ru-RU" sz="2400" dirty="0"/>
              <a:t>, ал </a:t>
            </a:r>
            <a:r>
              <a:rPr lang="ru-RU" sz="2400" dirty="0" err="1"/>
              <a:t>екінші</a:t>
            </a:r>
            <a:r>
              <a:rPr lang="ru-RU" sz="2400" dirty="0"/>
              <a:t> </a:t>
            </a:r>
            <a:r>
              <a:rPr lang="ru-RU" sz="2400" dirty="0" err="1"/>
              <a:t>бөлігі</a:t>
            </a:r>
            <a:r>
              <a:rPr lang="ru-RU" sz="2400" dirty="0"/>
              <a:t> тек </a:t>
            </a:r>
            <a:r>
              <a:rPr lang="ru-RU" sz="2400" dirty="0" err="1"/>
              <a:t>шеткі</a:t>
            </a:r>
            <a:r>
              <a:rPr lang="ru-RU" sz="2400" dirty="0"/>
              <a:t> </a:t>
            </a:r>
            <a:r>
              <a:rPr lang="ru-RU" sz="2400" dirty="0" err="1"/>
              <a:t>абоненттер</a:t>
            </a:r>
            <a:r>
              <a:rPr lang="ru-RU" sz="2400" dirty="0"/>
              <a:t> </a:t>
            </a:r>
            <a:r>
              <a:rPr lang="ru-RU" sz="2400" dirty="0" err="1"/>
              <a:t>үшін</a:t>
            </a:r>
            <a:r>
              <a:rPr lang="ru-RU" sz="2400" dirty="0"/>
              <a:t> </a:t>
            </a:r>
            <a:r>
              <a:rPr lang="ru-RU" sz="2400" dirty="0" err="1"/>
              <a:t>бөлінеді</a:t>
            </a:r>
            <a:r>
              <a:rPr lang="ru-RU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/>
              <a:t>Бөлшектік</a:t>
            </a:r>
            <a:r>
              <a:rPr lang="ru-RU" sz="2400" b="1" dirty="0"/>
              <a:t> (</a:t>
            </a:r>
            <a:r>
              <a:rPr lang="en-US" sz="2400" b="1" dirty="0"/>
              <a:t>Fractional reuse)</a:t>
            </a:r>
            <a:r>
              <a:rPr lang="en-US" sz="2400" dirty="0"/>
              <a:t> – </a:t>
            </a:r>
            <a:r>
              <a:rPr lang="ru-RU" sz="2400" dirty="0" err="1"/>
              <a:t>базалық</a:t>
            </a:r>
            <a:r>
              <a:rPr lang="ru-RU" sz="2400" dirty="0"/>
              <a:t> станция </a:t>
            </a:r>
            <a:r>
              <a:rPr lang="ru-RU" sz="2400" dirty="0" err="1"/>
              <a:t>маңындағы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шеткі</a:t>
            </a:r>
            <a:r>
              <a:rPr lang="ru-RU" sz="2400" dirty="0"/>
              <a:t> </a:t>
            </a:r>
            <a:r>
              <a:rPr lang="ru-RU" sz="2400" dirty="0" err="1"/>
              <a:t>аймақтарда</a:t>
            </a:r>
            <a:r>
              <a:rPr lang="ru-RU" sz="2400" dirty="0"/>
              <a:t> </a:t>
            </a:r>
            <a:r>
              <a:rPr lang="ru-RU" sz="2400" dirty="0" err="1"/>
              <a:t>түрлі</a:t>
            </a:r>
            <a:r>
              <a:rPr lang="ru-RU" sz="2400" dirty="0"/>
              <a:t> </a:t>
            </a:r>
            <a:r>
              <a:rPr lang="ru-RU" sz="2400" dirty="0" err="1"/>
              <a:t>жиіліктер</a:t>
            </a:r>
            <a:r>
              <a:rPr lang="ru-RU" sz="2400" dirty="0"/>
              <a:t> </a:t>
            </a:r>
            <a:r>
              <a:rPr lang="ru-RU" sz="2400" dirty="0" err="1"/>
              <a:t>пайдаланылады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3658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E10A0E7-616A-2B1E-06FC-4CA56A239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7090"/>
            <a:ext cx="10515600" cy="6060209"/>
          </a:xfrm>
        </p:spPr>
        <p:txBody>
          <a:bodyPr>
            <a:normAutofit/>
          </a:bodyPr>
          <a:lstStyle/>
          <a:p>
            <a:r>
              <a:rPr lang="ru-RU" b="1" dirty="0" err="1">
                <a:solidFill>
                  <a:srgbClr val="FF0000"/>
                </a:solidFill>
              </a:rPr>
              <a:t>Мобильді</a:t>
            </a:r>
            <a:r>
              <a:rPr lang="ru-RU" b="1" dirty="0">
                <a:solidFill>
                  <a:srgbClr val="FF0000"/>
                </a:solidFill>
              </a:rPr>
              <a:t> станция (</a:t>
            </a:r>
            <a:r>
              <a:rPr lang="en-US" b="1" dirty="0">
                <a:solidFill>
                  <a:srgbClr val="FF0000"/>
                </a:solidFill>
              </a:rPr>
              <a:t>MS-Mobile Station</a:t>
            </a:r>
            <a:r>
              <a:rPr lang="ru-RU" b="1" dirty="0">
                <a:solidFill>
                  <a:srgbClr val="FF0000"/>
                </a:solidFill>
              </a:rPr>
              <a:t>) </a:t>
            </a:r>
            <a:r>
              <a:rPr lang="ru-RU" dirty="0"/>
              <a:t>—</a:t>
            </a:r>
            <a:br>
              <a:rPr lang="ru-RU" dirty="0"/>
            </a:br>
            <a:r>
              <a:rPr lang="ru-RU" dirty="0" err="1"/>
              <a:t>Бұл</a:t>
            </a:r>
            <a:r>
              <a:rPr lang="ru-RU" dirty="0"/>
              <a:t> — </a:t>
            </a:r>
            <a:r>
              <a:rPr lang="ru-RU" dirty="0" err="1"/>
              <a:t>пайдаланушының</a:t>
            </a:r>
            <a:r>
              <a:rPr lang="ru-RU" dirty="0"/>
              <a:t> телефоны </a:t>
            </a:r>
            <a:r>
              <a:rPr lang="ru-RU" dirty="0" err="1"/>
              <a:t>немесе</a:t>
            </a:r>
            <a:r>
              <a:rPr lang="ru-RU" dirty="0"/>
              <a:t> смартфоны. Ол </a:t>
            </a:r>
            <a:r>
              <a:rPr lang="ru-RU" dirty="0" err="1"/>
              <a:t>радиотолқындар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жақын</a:t>
            </a:r>
            <a:r>
              <a:rPr lang="ru-RU" dirty="0"/>
              <a:t> БС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орнатады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сигналдарды</a:t>
            </a:r>
            <a:r>
              <a:rPr lang="ru-RU" dirty="0"/>
              <a:t> </a:t>
            </a:r>
            <a:r>
              <a:rPr lang="ru-RU" dirty="0" err="1"/>
              <a:t>жібереді</a:t>
            </a:r>
            <a:r>
              <a:rPr lang="ru-RU" dirty="0"/>
              <a:t>, </a:t>
            </a:r>
            <a:r>
              <a:rPr lang="ru-RU" dirty="0" err="1"/>
              <a:t>қабылдайды</a:t>
            </a:r>
            <a:r>
              <a:rPr lang="ru-RU" dirty="0"/>
              <a:t>.</a:t>
            </a:r>
          </a:p>
          <a:p>
            <a:r>
              <a:rPr lang="ru-RU" b="1" dirty="0" err="1">
                <a:solidFill>
                  <a:srgbClr val="FF0000"/>
                </a:solidFill>
              </a:rPr>
              <a:t>Базалық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станциялар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ішкіжүйесі</a:t>
            </a:r>
            <a:r>
              <a:rPr lang="ru-RU" b="1" dirty="0">
                <a:solidFill>
                  <a:srgbClr val="FF0000"/>
                </a:solidFill>
              </a:rPr>
              <a:t> (</a:t>
            </a:r>
            <a:r>
              <a:rPr lang="en-US" b="1" dirty="0">
                <a:solidFill>
                  <a:srgbClr val="FF0000"/>
                </a:solidFill>
              </a:rPr>
              <a:t>BSS-Base Station Subsystem) </a:t>
            </a:r>
          </a:p>
          <a:p>
            <a:pPr marL="0" indent="0">
              <a:buNone/>
            </a:pPr>
            <a:r>
              <a:rPr lang="ru-RU" dirty="0" err="1"/>
              <a:t>Төмендегі</a:t>
            </a:r>
            <a:r>
              <a:rPr lang="ru-RU" dirty="0"/>
              <a:t> </a:t>
            </a:r>
            <a:r>
              <a:rPr lang="ru-RU" dirty="0" err="1"/>
              <a:t>бөліктерден</a:t>
            </a:r>
            <a:r>
              <a:rPr lang="ru-RU" dirty="0"/>
              <a:t> </a:t>
            </a:r>
            <a:r>
              <a:rPr lang="ru-RU" dirty="0" err="1"/>
              <a:t>тұрады</a:t>
            </a:r>
            <a:r>
              <a:rPr lang="ru-RU" dirty="0"/>
              <a:t>:</a:t>
            </a:r>
          </a:p>
          <a:p>
            <a:pPr lvl="1"/>
            <a:r>
              <a:rPr lang="ru-RU" sz="2800" b="1" dirty="0" err="1">
                <a:solidFill>
                  <a:srgbClr val="FF0000"/>
                </a:solidFill>
              </a:rPr>
              <a:t>Базалық</a:t>
            </a:r>
            <a:r>
              <a:rPr lang="ru-RU" sz="2800" b="1" dirty="0">
                <a:solidFill>
                  <a:srgbClr val="FF0000"/>
                </a:solidFill>
              </a:rPr>
              <a:t> станция (БС) </a:t>
            </a:r>
            <a:r>
              <a:rPr lang="ru-RU" sz="2800" dirty="0"/>
              <a:t>— </a:t>
            </a:r>
            <a:r>
              <a:rPr lang="ru-RU" sz="2800" dirty="0" err="1"/>
              <a:t>өз</a:t>
            </a:r>
            <a:r>
              <a:rPr lang="ru-RU" sz="2800" dirty="0"/>
              <a:t> </a:t>
            </a:r>
            <a:r>
              <a:rPr lang="ru-RU" sz="2800" dirty="0" err="1"/>
              <a:t>ұясындағы</a:t>
            </a:r>
            <a:r>
              <a:rPr lang="ru-RU" sz="2800" dirty="0"/>
              <a:t> (</a:t>
            </a:r>
            <a:r>
              <a:rPr lang="ru-RU" sz="2800" dirty="0" err="1"/>
              <a:t>сотадағы</a:t>
            </a:r>
            <a:r>
              <a:rPr lang="ru-RU" sz="2800" dirty="0"/>
              <a:t>) </a:t>
            </a:r>
            <a:r>
              <a:rPr lang="ru-RU" sz="2800" dirty="0" err="1"/>
              <a:t>абоненттермен</a:t>
            </a:r>
            <a:r>
              <a:rPr lang="ru-RU" sz="2800" dirty="0"/>
              <a:t> </a:t>
            </a:r>
            <a:r>
              <a:rPr lang="ru-RU" sz="2800" dirty="0" err="1"/>
              <a:t>радиобайланысты</a:t>
            </a:r>
            <a:r>
              <a:rPr lang="ru-RU" sz="2800" dirty="0"/>
              <a:t> </a:t>
            </a:r>
            <a:r>
              <a:rPr lang="ru-RU" sz="2800" dirty="0" err="1"/>
              <a:t>қамтамасыз</a:t>
            </a:r>
            <a:r>
              <a:rPr lang="ru-RU" sz="2800" dirty="0"/>
              <a:t> </a:t>
            </a:r>
            <a:r>
              <a:rPr lang="ru-RU" sz="2800" dirty="0" err="1"/>
              <a:t>ететін</a:t>
            </a:r>
            <a:r>
              <a:rPr lang="ru-RU" sz="2800" dirty="0"/>
              <a:t> антенна </a:t>
            </a:r>
            <a:r>
              <a:rPr lang="ru-RU" sz="2800" dirty="0" err="1"/>
              <a:t>құрылғысы</a:t>
            </a:r>
            <a:r>
              <a:rPr lang="ru-RU" sz="2800" dirty="0"/>
              <a:t>.</a:t>
            </a:r>
          </a:p>
          <a:p>
            <a:pPr lvl="1"/>
            <a:r>
              <a:rPr lang="ru-RU" sz="2800" b="1" dirty="0" err="1">
                <a:solidFill>
                  <a:srgbClr val="FF0000"/>
                </a:solidFill>
              </a:rPr>
              <a:t>Базалық</a:t>
            </a:r>
            <a:r>
              <a:rPr lang="ru-RU" sz="2800" b="1" dirty="0">
                <a:solidFill>
                  <a:srgbClr val="FF0000"/>
                </a:solidFill>
              </a:rPr>
              <a:t> станция </a:t>
            </a:r>
            <a:r>
              <a:rPr lang="ru-RU" sz="2800" b="1" dirty="0" err="1">
                <a:solidFill>
                  <a:srgbClr val="FF0000"/>
                </a:solidFill>
              </a:rPr>
              <a:t>контроллері</a:t>
            </a:r>
            <a:r>
              <a:rPr lang="ru-RU" sz="2800" b="1" dirty="0">
                <a:solidFill>
                  <a:srgbClr val="FF0000"/>
                </a:solidFill>
              </a:rPr>
              <a:t> (</a:t>
            </a:r>
            <a:r>
              <a:rPr lang="en-US" sz="2800" b="1" dirty="0">
                <a:solidFill>
                  <a:srgbClr val="FF0000"/>
                </a:solidFill>
              </a:rPr>
              <a:t>BSC) </a:t>
            </a:r>
            <a:r>
              <a:rPr lang="en-US" sz="2800" dirty="0"/>
              <a:t>— </a:t>
            </a:r>
            <a:r>
              <a:rPr lang="ru-RU" sz="2800" dirty="0" err="1"/>
              <a:t>бірнеше</a:t>
            </a:r>
            <a:r>
              <a:rPr lang="ru-RU" sz="2800" dirty="0"/>
              <a:t> БС-ты </a:t>
            </a:r>
            <a:r>
              <a:rPr lang="ru-RU" sz="2800" dirty="0" err="1"/>
              <a:t>басқарады</a:t>
            </a:r>
            <a:r>
              <a:rPr lang="ru-RU" sz="2800" dirty="0"/>
              <a:t>, </a:t>
            </a:r>
            <a:r>
              <a:rPr lang="ru-RU" sz="2800" dirty="0" err="1"/>
              <a:t>ресурстарды</a:t>
            </a:r>
            <a:r>
              <a:rPr lang="ru-RU" sz="2800" dirty="0"/>
              <a:t> </a:t>
            </a:r>
            <a:r>
              <a:rPr lang="ru-RU" sz="2800" dirty="0" err="1"/>
              <a:t>бөледі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пайдаланушы</a:t>
            </a:r>
            <a:r>
              <a:rPr lang="ru-RU" sz="2800" dirty="0"/>
              <a:t> </a:t>
            </a:r>
            <a:r>
              <a:rPr lang="ru-RU" sz="2800" dirty="0" err="1"/>
              <a:t>қозғалған</a:t>
            </a:r>
            <a:r>
              <a:rPr lang="ru-RU" sz="2800" dirty="0"/>
              <a:t> </a:t>
            </a:r>
            <a:r>
              <a:rPr lang="ru-RU" sz="2800" dirty="0" err="1"/>
              <a:t>кезде</a:t>
            </a:r>
            <a:r>
              <a:rPr lang="ru-RU" sz="2800" dirty="0"/>
              <a:t> </a:t>
            </a:r>
            <a:r>
              <a:rPr lang="ru-RU" sz="2800" dirty="0" err="1"/>
              <a:t>байланыс</a:t>
            </a:r>
            <a:r>
              <a:rPr lang="ru-RU" sz="2800" dirty="0"/>
              <a:t> </a:t>
            </a:r>
            <a:r>
              <a:rPr lang="ru-RU" sz="2800" dirty="0" err="1"/>
              <a:t>арнасын</a:t>
            </a:r>
            <a:r>
              <a:rPr lang="ru-RU" sz="2800" dirty="0"/>
              <a:t> </a:t>
            </a:r>
            <a:r>
              <a:rPr lang="ru-RU" sz="2800" dirty="0" err="1"/>
              <a:t>бір</a:t>
            </a:r>
            <a:r>
              <a:rPr lang="ru-RU" sz="2800" dirty="0"/>
              <a:t> </a:t>
            </a:r>
            <a:r>
              <a:rPr lang="ru-RU" sz="2800" dirty="0" err="1"/>
              <a:t>станциядан</a:t>
            </a:r>
            <a:r>
              <a:rPr lang="ru-RU" sz="2800" dirty="0"/>
              <a:t> </a:t>
            </a:r>
            <a:r>
              <a:rPr lang="ru-RU" sz="2800" dirty="0" err="1"/>
              <a:t>екіншісіне</a:t>
            </a:r>
            <a:r>
              <a:rPr lang="ru-RU" sz="2800" dirty="0"/>
              <a:t> </a:t>
            </a:r>
            <a:r>
              <a:rPr lang="ru-RU" sz="2800" dirty="0" err="1"/>
              <a:t>үздіксіз</a:t>
            </a:r>
            <a:r>
              <a:rPr lang="ru-RU" sz="2800" dirty="0"/>
              <a:t> </a:t>
            </a:r>
            <a:r>
              <a:rPr lang="ru-RU" sz="2800" dirty="0" err="1"/>
              <a:t>ауыстырып</a:t>
            </a:r>
            <a:r>
              <a:rPr lang="ru-RU" sz="2800" dirty="0"/>
              <a:t> </a:t>
            </a:r>
            <a:r>
              <a:rPr lang="ru-RU" sz="2800" dirty="0" err="1"/>
              <a:t>отырады</a:t>
            </a:r>
            <a:r>
              <a:rPr lang="ru-RU" sz="2800" dirty="0"/>
              <a:t> (</a:t>
            </a:r>
            <a:r>
              <a:rPr lang="en-US" sz="2800" dirty="0"/>
              <a:t>handover).</a:t>
            </a:r>
          </a:p>
        </p:txBody>
      </p:sp>
    </p:spTree>
    <p:extLst>
      <p:ext uri="{BB962C8B-B14F-4D97-AF65-F5344CB8AC3E}">
        <p14:creationId xmlns:p14="http://schemas.microsoft.com/office/powerpoint/2010/main" val="22214054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4FB2B48-12D5-C655-32E8-E385A03F5E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7161" y="230807"/>
            <a:ext cx="10346775" cy="554780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90032CF-1980-90F4-C384-248FC1E5D7A4}"/>
              </a:ext>
            </a:extLst>
          </p:cNvPr>
          <p:cNvSpPr txBox="1"/>
          <p:nvPr/>
        </p:nvSpPr>
        <p:spPr>
          <a:xfrm>
            <a:off x="4216652" y="6089385"/>
            <a:ext cx="60975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 err="1"/>
              <a:t>Жұмсақ</a:t>
            </a:r>
            <a:r>
              <a:rPr lang="ru-RU" sz="2400" b="1" dirty="0"/>
              <a:t> </a:t>
            </a:r>
            <a:r>
              <a:rPr lang="ru-RU" sz="2400" b="1" dirty="0" err="1"/>
              <a:t>қайта</a:t>
            </a:r>
            <a:r>
              <a:rPr lang="ru-RU" sz="2400" b="1" dirty="0"/>
              <a:t> </a:t>
            </a:r>
            <a:r>
              <a:rPr lang="ru-RU" sz="2400" b="1" dirty="0" err="1"/>
              <a:t>пайдалану</a:t>
            </a:r>
            <a:endParaRPr lang="ru-KZ" sz="2400" b="1" dirty="0"/>
          </a:p>
        </p:txBody>
      </p:sp>
    </p:spTree>
    <p:extLst>
      <p:ext uri="{BB962C8B-B14F-4D97-AF65-F5344CB8AC3E}">
        <p14:creationId xmlns:p14="http://schemas.microsoft.com/office/powerpoint/2010/main" val="23468979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7C6DD6-1313-4593-274D-844A70E28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842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5G </a:t>
            </a:r>
            <a:r>
              <a:rPr lang="ru-RU" dirty="0" err="1"/>
              <a:t>желілеріндегі</a:t>
            </a:r>
            <a:r>
              <a:rPr lang="ru-RU" dirty="0"/>
              <a:t> </a:t>
            </a:r>
            <a:r>
              <a:rPr lang="ru-RU" dirty="0" err="1"/>
              <a:t>жиілікті</a:t>
            </a:r>
            <a:r>
              <a:rPr lang="ru-RU" dirty="0"/>
              <a:t> </a:t>
            </a:r>
            <a:r>
              <a:rPr lang="ru-RU" dirty="0" err="1"/>
              <a:t>қайта</a:t>
            </a:r>
            <a:r>
              <a:rPr lang="ru-RU" dirty="0"/>
              <a:t> </a:t>
            </a:r>
            <a:r>
              <a:rPr lang="ru-RU" dirty="0" err="1"/>
              <a:t>пайдалану</a:t>
            </a:r>
            <a:r>
              <a:rPr lang="ru-RU" dirty="0"/>
              <a:t> </a:t>
            </a:r>
            <a:r>
              <a:rPr lang="ru-RU" dirty="0" err="1"/>
              <a:t>принципі</a:t>
            </a:r>
            <a:endParaRPr lang="ru-K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5A5F6E5-E3CB-D319-F434-5D722EA0AB0D}"/>
                  </a:ext>
                </a:extLst>
              </p:cNvPr>
              <p:cNvSpPr txBox="1"/>
              <p:nvPr/>
            </p:nvSpPr>
            <p:spPr>
              <a:xfrm>
                <a:off x="838200" y="1598960"/>
                <a:ext cx="10515600" cy="15696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None/>
                </a:pPr>
                <a:r>
                  <a:rPr lang="ru-RU" sz="2400" dirty="0"/>
                  <a:t>5</a:t>
                </a:r>
                <a:r>
                  <a:rPr lang="en-US" sz="2400" dirty="0"/>
                  <a:t>G-</a:t>
                </a:r>
                <a:r>
                  <a:rPr lang="ru-RU" sz="2400" dirty="0"/>
                  <a:t>де </a:t>
                </a:r>
                <a:r>
                  <a:rPr lang="ru-RU" sz="2400" dirty="0" err="1"/>
                  <a:t>жиілікті</a:t>
                </a:r>
                <a:r>
                  <a:rPr lang="ru-RU" sz="2400" dirty="0"/>
                  <a:t> </a:t>
                </a:r>
                <a:r>
                  <a:rPr lang="ru-RU" sz="2400" dirty="0" err="1"/>
                  <a:t>қайта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пайдалану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коэффициенті</a:t>
                </a:r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ar-AE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400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m:rPr>
                            <m:nor/>
                          </m:rPr>
                          <a:rPr lang="en-US" sz="2400" b="0" i="1">
                            <a:latin typeface="Cambria Math" panose="02040503050406030204" pitchFamily="18" charset="0"/>
                          </a:rPr>
                          <m:t>reuse</m:t>
                        </m:r>
                      </m:sub>
                    </m:sSub>
                    <m:r>
                      <a:rPr lang="ar-AE" sz="2400" b="0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ar-AE" sz="2400" b="0" i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ru-RU" sz="2400" dirty="0" err="1"/>
                  <a:t>деп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алынады</a:t>
                </a:r>
                <a:r>
                  <a:rPr lang="ru-RU" sz="2400" dirty="0"/>
                  <a:t>, </a:t>
                </a:r>
                <a:r>
                  <a:rPr lang="ru-RU" sz="2400" dirty="0" err="1"/>
                  <a:t>яғни</a:t>
                </a:r>
                <a:r>
                  <a:rPr lang="ru-RU" sz="2400" dirty="0"/>
                  <a:t> </a:t>
                </a:r>
                <a:r>
                  <a:rPr lang="ru-RU" sz="2400" b="1" dirty="0" err="1"/>
                  <a:t>барлық</a:t>
                </a:r>
                <a:r>
                  <a:rPr lang="ru-RU" sz="2400" b="1" dirty="0"/>
                  <a:t> </a:t>
                </a:r>
                <a:r>
                  <a:rPr lang="ru-RU" sz="2400" b="1" dirty="0" err="1"/>
                  <a:t>соталар</a:t>
                </a:r>
                <a:r>
                  <a:rPr lang="ru-RU" sz="2400" b="1" dirty="0"/>
                  <a:t> </a:t>
                </a:r>
                <a:r>
                  <a:rPr lang="ru-RU" sz="2400" b="1" dirty="0" err="1"/>
                  <a:t>бірдей</a:t>
                </a:r>
                <a:r>
                  <a:rPr lang="ru-RU" sz="2400" b="1" dirty="0"/>
                  <a:t> </a:t>
                </a:r>
                <a:r>
                  <a:rPr lang="ru-RU" sz="2400" b="1" dirty="0" err="1"/>
                  <a:t>жиілікті</a:t>
                </a:r>
                <a:r>
                  <a:rPr lang="ru-RU" sz="2400" dirty="0"/>
                  <a:t> </a:t>
                </a:r>
                <a:r>
                  <a:rPr lang="ru-RU" sz="2400" dirty="0" err="1"/>
                  <a:t>қолдана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алады</a:t>
                </a:r>
                <a:r>
                  <a:rPr lang="ru-RU" sz="2400" dirty="0"/>
                  <a:t>.</a:t>
                </a:r>
                <a:br>
                  <a:rPr lang="ru-RU" sz="2400" dirty="0"/>
                </a:br>
                <a:r>
                  <a:rPr lang="ru-RU" sz="2400" dirty="0" err="1"/>
                  <a:t>Бірақ</a:t>
                </a:r>
                <a:r>
                  <a:rPr lang="ru-RU" sz="2400" dirty="0"/>
                  <a:t> интерференция </a:t>
                </a:r>
                <a:r>
                  <a:rPr lang="ru-RU" sz="2400" dirty="0" err="1"/>
                  <a:t>деңгейін</a:t>
                </a:r>
                <a:r>
                  <a:rPr lang="ru-RU" sz="2400" dirty="0"/>
                  <a:t> </a:t>
                </a:r>
                <a:r>
                  <a:rPr lang="ru-RU" sz="2400" dirty="0" err="1"/>
                  <a:t>төмендету</a:t>
                </a:r>
                <a:r>
                  <a:rPr lang="ru-RU" sz="2400" dirty="0"/>
                  <a:t> </a:t>
                </a:r>
                <a:r>
                  <a:rPr lang="ru-RU" sz="2400" dirty="0" err="1"/>
                  <a:t>үшін</a:t>
                </a:r>
                <a:r>
                  <a:rPr lang="ru-RU" sz="2400" dirty="0"/>
                  <a:t> </a:t>
                </a:r>
                <a:r>
                  <a:rPr lang="ru-RU" sz="2400" dirty="0" err="1"/>
                  <a:t>жүйе</a:t>
                </a:r>
                <a:r>
                  <a:rPr lang="ru-RU" sz="2400" dirty="0"/>
                  <a:t> </a:t>
                </a:r>
                <a:r>
                  <a:rPr lang="ru-RU" sz="2400" b="1" dirty="0" err="1"/>
                  <a:t>динамикалық</a:t>
                </a:r>
                <a:r>
                  <a:rPr lang="ru-RU" sz="2400" b="1" dirty="0"/>
                  <a:t> </a:t>
                </a:r>
                <a:r>
                  <a:rPr lang="ru-RU" sz="2400" b="1" dirty="0" err="1"/>
                  <a:t>және</a:t>
                </a:r>
                <a:r>
                  <a:rPr lang="ru-RU" sz="2400" b="1" dirty="0"/>
                  <a:t> </a:t>
                </a:r>
                <a:r>
                  <a:rPr lang="ru-RU" sz="2400" b="1" dirty="0" err="1"/>
                  <a:t>адаптивті</a:t>
                </a:r>
                <a:r>
                  <a:rPr lang="ru-RU" sz="2400" b="1" dirty="0"/>
                  <a:t> </a:t>
                </a:r>
                <a:r>
                  <a:rPr lang="ru-RU" sz="2400" b="1" dirty="0" err="1"/>
                  <a:t>әдістерді</a:t>
                </a:r>
                <a:r>
                  <a:rPr lang="ru-RU" sz="2400" dirty="0"/>
                  <a:t> </a:t>
                </a:r>
                <a:r>
                  <a:rPr lang="ru-RU" sz="2400" dirty="0" err="1"/>
                  <a:t>қолданады</a:t>
                </a:r>
                <a:r>
                  <a:rPr lang="ru-RU" sz="2400" dirty="0"/>
                  <a:t>.</a:t>
                </a: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5A5F6E5-E3CB-D319-F434-5D722EA0AB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598960"/>
                <a:ext cx="10515600" cy="1569660"/>
              </a:xfrm>
              <a:prstGeom prst="rect">
                <a:avLst/>
              </a:prstGeom>
              <a:blipFill>
                <a:blip r:embed="rId2"/>
                <a:stretch>
                  <a:fillRect l="-928" t="-3101" b="-7752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A7ED52F4-9ED4-CE6C-D39D-7543D1985F2B}"/>
              </a:ext>
            </a:extLst>
          </p:cNvPr>
          <p:cNvSpPr txBox="1"/>
          <p:nvPr/>
        </p:nvSpPr>
        <p:spPr>
          <a:xfrm>
            <a:off x="838200" y="3687118"/>
            <a:ext cx="1080455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5G </a:t>
            </a:r>
            <a:r>
              <a:rPr lang="ru-RU" sz="2400" dirty="0" err="1"/>
              <a:t>жиілікті</a:t>
            </a:r>
            <a:r>
              <a:rPr lang="ru-RU" sz="2400" dirty="0"/>
              <a:t> </a:t>
            </a:r>
            <a:r>
              <a:rPr lang="ru-RU" sz="2400" dirty="0" err="1"/>
              <a:t>тиімді</a:t>
            </a:r>
            <a:r>
              <a:rPr lang="ru-RU" sz="2400" dirty="0"/>
              <a:t> </a:t>
            </a:r>
            <a:r>
              <a:rPr lang="ru-RU" sz="2400" dirty="0" err="1"/>
              <a:t>пайдалануды</a:t>
            </a:r>
            <a:r>
              <a:rPr lang="ru-RU" sz="2400" dirty="0"/>
              <a:t> </a:t>
            </a:r>
            <a:r>
              <a:rPr lang="ru-RU" sz="2400" dirty="0" err="1"/>
              <a:t>арттыру</a:t>
            </a:r>
            <a:r>
              <a:rPr lang="ru-RU" sz="2400" dirty="0"/>
              <a:t> </a:t>
            </a:r>
            <a:r>
              <a:rPr lang="ru-RU" sz="2400" dirty="0" err="1"/>
              <a:t>үшін</a:t>
            </a:r>
            <a:r>
              <a:rPr lang="ru-RU" sz="2400" dirty="0"/>
              <a:t> </a:t>
            </a:r>
            <a:r>
              <a:rPr lang="ru-RU" sz="2400" dirty="0" err="1"/>
              <a:t>төмендегідей</a:t>
            </a:r>
            <a:r>
              <a:rPr lang="ru-RU" sz="2400" dirty="0"/>
              <a:t> </a:t>
            </a:r>
            <a:r>
              <a:rPr lang="ru-RU" sz="2400" dirty="0" err="1"/>
              <a:t>технологияларды</a:t>
            </a:r>
            <a:r>
              <a:rPr lang="ru-RU" sz="2400" dirty="0"/>
              <a:t> </a:t>
            </a:r>
            <a:r>
              <a:rPr lang="ru-RU" sz="2400" dirty="0" err="1"/>
              <a:t>енгізді</a:t>
            </a:r>
            <a:r>
              <a:rPr lang="ru-RU" sz="2400" dirty="0"/>
              <a:t>:</a:t>
            </a:r>
            <a:endParaRPr lang="ru-KZ" sz="2400" dirty="0"/>
          </a:p>
        </p:txBody>
      </p:sp>
    </p:spTree>
    <p:extLst>
      <p:ext uri="{BB962C8B-B14F-4D97-AF65-F5344CB8AC3E}">
        <p14:creationId xmlns:p14="http://schemas.microsoft.com/office/powerpoint/2010/main" val="42660945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82EE7EC-2F26-A91E-2FE3-F8491A97DD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313984"/>
              </p:ext>
            </p:extLst>
          </p:nvPr>
        </p:nvGraphicFramePr>
        <p:xfrm>
          <a:off x="611010" y="458837"/>
          <a:ext cx="10969980" cy="5109163"/>
        </p:xfrm>
        <a:graphic>
          <a:graphicData uri="http://schemas.openxmlformats.org/drawingml/2006/table">
            <a:tbl>
              <a:tblPr/>
              <a:tblGrid>
                <a:gridCol w="3580744">
                  <a:extLst>
                    <a:ext uri="{9D8B030D-6E8A-4147-A177-3AD203B41FA5}">
                      <a16:colId xmlns:a16="http://schemas.microsoft.com/office/drawing/2014/main" val="1003326492"/>
                    </a:ext>
                  </a:extLst>
                </a:gridCol>
                <a:gridCol w="7389236">
                  <a:extLst>
                    <a:ext uri="{9D8B030D-6E8A-4147-A177-3AD203B41FA5}">
                      <a16:colId xmlns:a16="http://schemas.microsoft.com/office/drawing/2014/main" val="2692657264"/>
                    </a:ext>
                  </a:extLst>
                </a:gridCol>
              </a:tblGrid>
              <a:tr h="30535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 dirty="0" err="1"/>
                        <a:t>Тәсіл</a:t>
                      </a:r>
                      <a:endParaRPr lang="ru-RU" sz="2000" dirty="0"/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 dirty="0" err="1"/>
                        <a:t>Түсіндірме</a:t>
                      </a:r>
                      <a:endParaRPr lang="ru-RU" sz="2000" dirty="0"/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3453415"/>
                  </a:ext>
                </a:extLst>
              </a:tr>
              <a:tr h="7633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 dirty="0"/>
                        <a:t>Beamforming (</a:t>
                      </a:r>
                      <a:r>
                        <a:rPr lang="ru-RU" sz="2000" b="1" dirty="0" err="1"/>
                        <a:t>сәулені</a:t>
                      </a:r>
                      <a:r>
                        <a:rPr lang="ru-RU" sz="2000" b="1" dirty="0"/>
                        <a:t> </a:t>
                      </a:r>
                      <a:r>
                        <a:rPr lang="ru-RU" sz="2000" b="1" dirty="0" err="1"/>
                        <a:t>бағыттау</a:t>
                      </a:r>
                      <a:r>
                        <a:rPr lang="ru-RU" sz="2000" b="1" dirty="0"/>
                        <a:t>)</a:t>
                      </a:r>
                      <a:endParaRPr lang="ru-RU" sz="2000" dirty="0"/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 dirty="0" err="1"/>
                        <a:t>Әр</a:t>
                      </a:r>
                      <a:r>
                        <a:rPr lang="ru-RU" sz="2000" dirty="0"/>
                        <a:t> абонентке </a:t>
                      </a:r>
                      <a:r>
                        <a:rPr lang="ru-RU" sz="2000" dirty="0" err="1"/>
                        <a:t>жеке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бағытталған</a:t>
                      </a:r>
                      <a:r>
                        <a:rPr lang="ru-RU" sz="2000" dirty="0"/>
                        <a:t> тар </a:t>
                      </a:r>
                      <a:r>
                        <a:rPr lang="ru-RU" sz="2000" dirty="0" err="1"/>
                        <a:t>сәуле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беріледі</a:t>
                      </a:r>
                      <a:r>
                        <a:rPr lang="ru-RU" sz="2000" dirty="0"/>
                        <a:t> → </a:t>
                      </a:r>
                      <a:r>
                        <a:rPr lang="ru-RU" sz="2000" dirty="0" err="1"/>
                        <a:t>көршілес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абоненттер</a:t>
                      </a:r>
                      <a:r>
                        <a:rPr lang="ru-RU" sz="2000" dirty="0"/>
                        <a:t> мен </a:t>
                      </a:r>
                      <a:r>
                        <a:rPr lang="ru-RU" sz="2000" dirty="0" err="1"/>
                        <a:t>соталар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арасындағы</a:t>
                      </a:r>
                      <a:r>
                        <a:rPr lang="ru-RU" sz="2000" dirty="0"/>
                        <a:t> интерференция </a:t>
                      </a:r>
                      <a:r>
                        <a:rPr lang="ru-RU" sz="2000" dirty="0" err="1"/>
                        <a:t>азаяды</a:t>
                      </a:r>
                      <a:r>
                        <a:rPr lang="ru-RU" sz="2000" dirty="0"/>
                        <a:t>.</a:t>
                      </a:r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8749439"/>
                  </a:ext>
                </a:extLst>
              </a:tr>
              <a:tr h="99241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/>
                        <a:t>Massive MIMO (</a:t>
                      </a:r>
                      <a:r>
                        <a:rPr lang="ru-RU" sz="2000" b="1"/>
                        <a:t>көп элементті антенна торы)</a:t>
                      </a:r>
                      <a:endParaRPr lang="ru-RU" sz="2000"/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 dirty="0" err="1"/>
                        <a:t>Бір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базалық</a:t>
                      </a:r>
                      <a:r>
                        <a:rPr lang="ru-RU" sz="2000" dirty="0"/>
                        <a:t> станция </a:t>
                      </a:r>
                      <a:r>
                        <a:rPr lang="ru-RU" sz="2000" dirty="0" err="1"/>
                        <a:t>көптеген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пайдаланушыларға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бір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уақытта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бағытталған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сигналдар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жібереді</a:t>
                      </a:r>
                      <a:r>
                        <a:rPr lang="ru-RU" sz="2000" dirty="0"/>
                        <a:t>, </a:t>
                      </a:r>
                      <a:r>
                        <a:rPr lang="ru-RU" sz="2000" dirty="0" err="1"/>
                        <a:t>әрқайсысы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өз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арнасына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ие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болады</a:t>
                      </a:r>
                      <a:r>
                        <a:rPr lang="ru-RU" sz="2000" dirty="0"/>
                        <a:t>.</a:t>
                      </a:r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416906"/>
                  </a:ext>
                </a:extLst>
              </a:tr>
              <a:tr h="7633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/>
                        <a:t>Dynamic Spectrum Sharing (DSS)</a:t>
                      </a:r>
                      <a:endParaRPr lang="en-US" sz="2000"/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/>
                        <a:t>4G </a:t>
                      </a:r>
                      <a:r>
                        <a:rPr lang="ru-RU" sz="2000"/>
                        <a:t>және 5</a:t>
                      </a:r>
                      <a:r>
                        <a:rPr lang="en-US" sz="2000"/>
                        <a:t>G </a:t>
                      </a:r>
                      <a:r>
                        <a:rPr lang="ru-RU" sz="2000"/>
                        <a:t>пайдаланушылары бірдей жиілік диапазонында бір уақытта жұмыс істей алады — ресурстар уақыт бойынша бөлінеді.</a:t>
                      </a:r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2835977"/>
                  </a:ext>
                </a:extLst>
              </a:tr>
              <a:tr h="7633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/>
                        <a:t>Network Slicing (</a:t>
                      </a:r>
                      <a:r>
                        <a:rPr lang="ru-RU" sz="2000" b="1"/>
                        <a:t>желіні тіліктерге бөлу)</a:t>
                      </a:r>
                      <a:endParaRPr lang="ru-RU" sz="2000"/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/>
                        <a:t>Бір физикалық жиіліктік ресурс бірнеше «виртуалды» желілерге бөлінеді (мысалы, </a:t>
                      </a:r>
                      <a:r>
                        <a:rPr lang="en-US" sz="2000"/>
                        <a:t>IoT, </a:t>
                      </a:r>
                      <a:r>
                        <a:rPr lang="ru-RU" sz="2000"/>
                        <a:t>бейне, деректер үшін жеке арна).</a:t>
                      </a:r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7428719"/>
                  </a:ext>
                </a:extLst>
              </a:tr>
              <a:tr h="7633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 dirty="0"/>
                        <a:t>Coordinated Multi-Point (</a:t>
                      </a:r>
                      <a:r>
                        <a:rPr lang="en-US" sz="2000" b="1" dirty="0" err="1"/>
                        <a:t>CoMP</a:t>
                      </a:r>
                      <a:r>
                        <a:rPr lang="en-US" sz="2000" b="1" dirty="0"/>
                        <a:t>)</a:t>
                      </a:r>
                      <a:endParaRPr lang="en-US" sz="2000" dirty="0"/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2000" dirty="0" err="1"/>
                        <a:t>Бірнеше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базалық</a:t>
                      </a:r>
                      <a:r>
                        <a:rPr lang="ru-RU" sz="2000" dirty="0"/>
                        <a:t> станция </a:t>
                      </a:r>
                      <a:r>
                        <a:rPr lang="ru-RU" sz="2000" dirty="0" err="1"/>
                        <a:t>бір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пайдаланушыға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қызмет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көрсету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үшін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кооперативті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түрде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жұмыс</a:t>
                      </a:r>
                      <a:r>
                        <a:rPr lang="ru-RU" sz="2000" dirty="0"/>
                        <a:t> </a:t>
                      </a:r>
                      <a:r>
                        <a:rPr lang="ru-RU" sz="2000" dirty="0" err="1"/>
                        <a:t>істейді</a:t>
                      </a:r>
                      <a:r>
                        <a:rPr lang="ru-RU" sz="2000" dirty="0"/>
                        <a:t> → интерференция </a:t>
                      </a:r>
                      <a:r>
                        <a:rPr lang="ru-RU" sz="2000" dirty="0" err="1"/>
                        <a:t>азаяды</a:t>
                      </a:r>
                      <a:r>
                        <a:rPr lang="ru-RU" sz="2000" dirty="0"/>
                        <a:t>.</a:t>
                      </a:r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000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27073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0AFF447-8A34-2F21-99E0-2B12D567E4B6}"/>
              </a:ext>
            </a:extLst>
          </p:cNvPr>
          <p:cNvSpPr txBox="1"/>
          <p:nvPr/>
        </p:nvSpPr>
        <p:spPr>
          <a:xfrm>
            <a:off x="1002672" y="1160828"/>
            <a:ext cx="891992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 err="1"/>
              <a:t>Жиіліктердің</a:t>
            </a:r>
            <a:r>
              <a:rPr lang="ru-RU" sz="2400" b="1" dirty="0"/>
              <a:t> </a:t>
            </a:r>
            <a:r>
              <a:rPr lang="ru-RU" sz="2400" b="1" dirty="0" err="1"/>
              <a:t>диапазондары</a:t>
            </a:r>
            <a:endParaRPr lang="ru-RU" sz="2400" b="1" dirty="0"/>
          </a:p>
          <a:p>
            <a:pPr>
              <a:buNone/>
            </a:pPr>
            <a:endParaRPr lang="ru-RU" sz="2400" b="1" dirty="0"/>
          </a:p>
          <a:p>
            <a:pPr>
              <a:buNone/>
            </a:pPr>
            <a:r>
              <a:rPr lang="ru-RU" sz="2400" dirty="0"/>
              <a:t>5</a:t>
            </a:r>
            <a:r>
              <a:rPr lang="en-US" sz="2400" dirty="0"/>
              <a:t>G </a:t>
            </a:r>
            <a:r>
              <a:rPr lang="ru-RU" sz="2400" dirty="0" err="1"/>
              <a:t>үш</a:t>
            </a:r>
            <a:r>
              <a:rPr lang="ru-RU" sz="2400" dirty="0"/>
              <a:t> </a:t>
            </a:r>
            <a:r>
              <a:rPr lang="ru-RU" sz="2400" dirty="0" err="1"/>
              <a:t>негізгі</a:t>
            </a:r>
            <a:r>
              <a:rPr lang="ru-RU" sz="2400" dirty="0"/>
              <a:t> </a:t>
            </a:r>
            <a:r>
              <a:rPr lang="ru-RU" sz="2400" dirty="0" err="1"/>
              <a:t>жиілік</a:t>
            </a:r>
            <a:r>
              <a:rPr lang="ru-RU" sz="2400" dirty="0"/>
              <a:t> </a:t>
            </a:r>
            <a:r>
              <a:rPr lang="ru-RU" sz="2400" dirty="0" err="1"/>
              <a:t>диапазонында</a:t>
            </a:r>
            <a:r>
              <a:rPr lang="ru-RU" sz="2400" dirty="0"/>
              <a:t> </a:t>
            </a:r>
            <a:r>
              <a:rPr lang="ru-RU" sz="2400" dirty="0" err="1"/>
              <a:t>жұмыс</a:t>
            </a:r>
            <a:r>
              <a:rPr lang="ru-RU" sz="2400" dirty="0"/>
              <a:t> </a:t>
            </a:r>
            <a:r>
              <a:rPr lang="ru-RU" sz="2400" dirty="0" err="1"/>
              <a:t>істейді</a:t>
            </a:r>
            <a:r>
              <a:rPr lang="ru-RU" sz="2400" dirty="0"/>
              <a:t>,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олардың</a:t>
            </a:r>
            <a:r>
              <a:rPr lang="ru-RU" sz="2400" dirty="0"/>
              <a:t> </a:t>
            </a:r>
            <a:r>
              <a:rPr lang="ru-RU" sz="2400" dirty="0" err="1"/>
              <a:t>әрқайсысында</a:t>
            </a:r>
            <a:r>
              <a:rPr lang="ru-RU" sz="2400" dirty="0"/>
              <a:t> </a:t>
            </a:r>
            <a:r>
              <a:rPr lang="ru-RU" sz="2400" dirty="0" err="1"/>
              <a:t>қайта</a:t>
            </a:r>
            <a:r>
              <a:rPr lang="ru-RU" sz="2400" dirty="0"/>
              <a:t> </a:t>
            </a:r>
            <a:r>
              <a:rPr lang="ru-RU" sz="2400" dirty="0" err="1"/>
              <a:t>пайдалану</a:t>
            </a:r>
            <a:r>
              <a:rPr lang="ru-RU" sz="2400" dirty="0"/>
              <a:t> </a:t>
            </a:r>
            <a:r>
              <a:rPr lang="ru-RU" sz="2400" dirty="0" err="1"/>
              <a:t>тәсілдері</a:t>
            </a:r>
            <a:r>
              <a:rPr lang="ru-RU" sz="2400" dirty="0"/>
              <a:t> </a:t>
            </a:r>
            <a:r>
              <a:rPr lang="ru-RU" sz="2400" dirty="0" err="1"/>
              <a:t>әртүрлі</a:t>
            </a:r>
            <a:r>
              <a:rPr lang="ru-RU" sz="2400" dirty="0"/>
              <a:t>:</a:t>
            </a:r>
          </a:p>
          <a:p>
            <a:pPr>
              <a:buNone/>
            </a:pPr>
            <a:endParaRPr lang="ru-RU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Sub-6 GHz (FR1):</a:t>
            </a:r>
            <a:r>
              <a:rPr lang="en-US" sz="2400" dirty="0"/>
              <a:t> LTE-</a:t>
            </a:r>
            <a:r>
              <a:rPr lang="ru-RU" sz="2400" dirty="0" err="1"/>
              <a:t>ге</a:t>
            </a:r>
            <a:r>
              <a:rPr lang="ru-RU" sz="2400" dirty="0"/>
              <a:t> </a:t>
            </a:r>
            <a:r>
              <a:rPr lang="ru-RU" sz="2400" dirty="0" err="1"/>
              <a:t>ұқсас</a:t>
            </a:r>
            <a:r>
              <a:rPr lang="ru-RU" sz="2400" dirty="0"/>
              <a:t> </a:t>
            </a:r>
            <a:r>
              <a:rPr lang="ru-RU" sz="2400" dirty="0" err="1"/>
              <a:t>принциптер</a:t>
            </a:r>
            <a:r>
              <a:rPr lang="ru-RU" sz="2400" dirty="0"/>
              <a:t>, </a:t>
            </a:r>
            <a:r>
              <a:rPr lang="ru-RU" sz="2400" dirty="0" err="1"/>
              <a:t>бірақ</a:t>
            </a:r>
            <a:r>
              <a:rPr lang="ru-RU" sz="2400" dirty="0"/>
              <a:t> </a:t>
            </a:r>
            <a:r>
              <a:rPr lang="en-US" sz="2400" dirty="0"/>
              <a:t>MIMO </a:t>
            </a:r>
            <a:r>
              <a:rPr lang="ru-RU" sz="2400" dirty="0"/>
              <a:t>мен </a:t>
            </a:r>
            <a:r>
              <a:rPr lang="en-US" sz="2400" dirty="0"/>
              <a:t>beamforming </a:t>
            </a:r>
            <a:r>
              <a:rPr lang="ru-RU" sz="2400" dirty="0" err="1"/>
              <a:t>қолданылады</a:t>
            </a:r>
            <a:r>
              <a:rPr lang="ru-RU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 err="1"/>
              <a:t>mmWave</a:t>
            </a:r>
            <a:r>
              <a:rPr lang="en-US" sz="2400" b="1" dirty="0"/>
              <a:t> (FR2, 24–100 GHz):</a:t>
            </a:r>
            <a:r>
              <a:rPr lang="en-US" sz="2400" dirty="0"/>
              <a:t> </a:t>
            </a:r>
            <a:r>
              <a:rPr lang="ru-RU" sz="2400" dirty="0" err="1"/>
              <a:t>Сәулелер</a:t>
            </a:r>
            <a:r>
              <a:rPr lang="ru-RU" sz="2400" dirty="0"/>
              <a:t> </a:t>
            </a:r>
            <a:r>
              <a:rPr lang="ru-RU" sz="2400" dirty="0" err="1"/>
              <a:t>өте</a:t>
            </a:r>
            <a:r>
              <a:rPr lang="ru-RU" sz="2400" dirty="0"/>
              <a:t> тар → </a:t>
            </a:r>
            <a:r>
              <a:rPr lang="ru-RU" sz="2400" b="1" dirty="0" err="1"/>
              <a:t>физикалық</a:t>
            </a:r>
            <a:r>
              <a:rPr lang="ru-RU" sz="2400" b="1" dirty="0"/>
              <a:t> интерференция </a:t>
            </a:r>
            <a:r>
              <a:rPr lang="ru-RU" sz="2400" b="1" dirty="0" err="1"/>
              <a:t>өте</a:t>
            </a:r>
            <a:r>
              <a:rPr lang="ru-RU" sz="2400" b="1" dirty="0"/>
              <a:t> аз</a:t>
            </a:r>
            <a:r>
              <a:rPr lang="ru-RU" sz="2400" dirty="0"/>
              <a:t>, </a:t>
            </a:r>
            <a:r>
              <a:rPr lang="ru-RU" sz="2400" dirty="0" err="1"/>
              <a:t>сондықтан</a:t>
            </a:r>
            <a:r>
              <a:rPr lang="ru-RU" sz="2400" dirty="0"/>
              <a:t> </a:t>
            </a:r>
            <a:r>
              <a:rPr lang="ru-RU" sz="2400" dirty="0" err="1"/>
              <a:t>толық</a:t>
            </a:r>
            <a:r>
              <a:rPr lang="ru-RU" sz="2400" dirty="0"/>
              <a:t> </a:t>
            </a:r>
            <a:r>
              <a:rPr lang="ru-RU" sz="2400" dirty="0" err="1"/>
              <a:t>қайта</a:t>
            </a:r>
            <a:r>
              <a:rPr lang="ru-RU" sz="2400" dirty="0"/>
              <a:t> </a:t>
            </a:r>
            <a:r>
              <a:rPr lang="ru-RU" sz="2400" dirty="0" err="1"/>
              <a:t>пайдалану</a:t>
            </a:r>
            <a:r>
              <a:rPr lang="ru-RU" sz="2400" dirty="0"/>
              <a:t> (</a:t>
            </a:r>
            <a:r>
              <a:rPr lang="en-US" sz="2400" dirty="0"/>
              <a:t>reuse = 1) </a:t>
            </a:r>
            <a:r>
              <a:rPr lang="ru-RU" sz="2400" dirty="0" err="1"/>
              <a:t>тиімді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4480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9EDFE-E16D-04E7-20C8-C6D7E9446D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91FAC36-0E7F-EF78-9CE8-7CBAE2A88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7091"/>
            <a:ext cx="10515600" cy="5899872"/>
          </a:xfrm>
        </p:spPr>
        <p:txBody>
          <a:bodyPr>
            <a:normAutofit/>
          </a:bodyPr>
          <a:lstStyle/>
          <a:p>
            <a:r>
              <a:rPr lang="ru-RU" b="1" dirty="0" err="1">
                <a:solidFill>
                  <a:srgbClr val="FF0000"/>
                </a:solidFill>
              </a:rPr>
              <a:t>Желілік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ішкіжүйе</a:t>
            </a:r>
            <a:r>
              <a:rPr lang="ru-RU" b="1" dirty="0">
                <a:solidFill>
                  <a:srgbClr val="FF0000"/>
                </a:solidFill>
              </a:rPr>
              <a:t> (</a:t>
            </a:r>
            <a:r>
              <a:rPr lang="en-US" b="1" dirty="0">
                <a:solidFill>
                  <a:srgbClr val="FF0000"/>
                </a:solidFill>
              </a:rPr>
              <a:t>NSS-Network Switching Subsystem) </a:t>
            </a:r>
            <a:r>
              <a:rPr lang="en-US" dirty="0"/>
              <a:t>—</a:t>
            </a:r>
            <a:br>
              <a:rPr lang="en-US" dirty="0"/>
            </a:br>
            <a:r>
              <a:rPr lang="ru-RU" dirty="0" err="1"/>
              <a:t>Бұл</a:t>
            </a:r>
            <a:r>
              <a:rPr lang="ru-RU" dirty="0"/>
              <a:t> — </a:t>
            </a:r>
            <a:r>
              <a:rPr lang="ru-RU" dirty="0" err="1"/>
              <a:t>желінің</a:t>
            </a:r>
            <a:r>
              <a:rPr lang="ru-RU" dirty="0"/>
              <a:t> «</a:t>
            </a:r>
            <a:r>
              <a:rPr lang="ru-RU" dirty="0" err="1"/>
              <a:t>миы</a:t>
            </a:r>
            <a:r>
              <a:rPr lang="ru-RU" dirty="0"/>
              <a:t>». Ол </a:t>
            </a:r>
            <a:r>
              <a:rPr lang="ru-RU" dirty="0" err="1"/>
              <a:t>қоңырауларды</a:t>
            </a:r>
            <a:r>
              <a:rPr lang="ru-RU" dirty="0"/>
              <a:t> </a:t>
            </a:r>
            <a:r>
              <a:rPr lang="ru-RU" dirty="0" err="1"/>
              <a:t>бағыттайды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абоненттер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сақтайды</a:t>
            </a:r>
            <a:r>
              <a:rPr lang="ru-RU" dirty="0"/>
              <a:t>.</a:t>
            </a:r>
            <a:endParaRPr lang="en-US" dirty="0"/>
          </a:p>
          <a:p>
            <a:pPr marL="0" indent="0">
              <a:buNone/>
            </a:pPr>
            <a:br>
              <a:rPr lang="ru-RU" dirty="0"/>
            </a:b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құрамына</a:t>
            </a:r>
            <a:r>
              <a:rPr lang="ru-RU" dirty="0"/>
              <a:t> </a:t>
            </a:r>
            <a:r>
              <a:rPr lang="ru-RU" dirty="0" err="1"/>
              <a:t>кіреді</a:t>
            </a:r>
            <a:r>
              <a:rPr lang="ru-RU" dirty="0"/>
              <a:t>:</a:t>
            </a:r>
          </a:p>
          <a:p>
            <a:pPr lvl="1"/>
            <a:r>
              <a:rPr lang="ru-RU" b="1" dirty="0" err="1">
                <a:solidFill>
                  <a:schemeClr val="accent1"/>
                </a:solidFill>
              </a:rPr>
              <a:t>Ұялы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байланыс</a:t>
            </a:r>
            <a:r>
              <a:rPr lang="ru-RU" b="1" dirty="0">
                <a:solidFill>
                  <a:schemeClr val="accent1"/>
                </a:solidFill>
              </a:rPr>
              <a:t> коммутация </a:t>
            </a:r>
            <a:r>
              <a:rPr lang="ru-RU" b="1" dirty="0" err="1">
                <a:solidFill>
                  <a:schemeClr val="accent1"/>
                </a:solidFill>
              </a:rPr>
              <a:t>орталығы</a:t>
            </a:r>
            <a:r>
              <a:rPr lang="ru-RU" b="1" dirty="0">
                <a:solidFill>
                  <a:schemeClr val="accent1"/>
                </a:solidFill>
              </a:rPr>
              <a:t> (</a:t>
            </a:r>
            <a:r>
              <a:rPr lang="en-US" b="1" dirty="0">
                <a:solidFill>
                  <a:schemeClr val="accent1"/>
                </a:solidFill>
              </a:rPr>
              <a:t>MSC-Mobile Switching Center) </a:t>
            </a:r>
            <a:r>
              <a:rPr lang="en-US" dirty="0"/>
              <a:t>— </a:t>
            </a:r>
            <a:r>
              <a:rPr lang="ru-RU" dirty="0" err="1"/>
              <a:t>қоңырауларды</a:t>
            </a:r>
            <a:r>
              <a:rPr lang="ru-RU" dirty="0"/>
              <a:t> </a:t>
            </a:r>
            <a:r>
              <a:rPr lang="ru-RU" dirty="0" err="1"/>
              <a:t>қажетті</a:t>
            </a:r>
            <a:r>
              <a:rPr lang="ru-RU" dirty="0"/>
              <a:t> абонентке, </a:t>
            </a:r>
            <a:r>
              <a:rPr lang="ru-RU" dirty="0" err="1"/>
              <a:t>соның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желілерге</a:t>
            </a:r>
            <a:r>
              <a:rPr lang="ru-RU" dirty="0"/>
              <a:t> </a:t>
            </a:r>
            <a:r>
              <a:rPr lang="ru-RU" dirty="0" err="1"/>
              <a:t>бағыттайды</a:t>
            </a:r>
            <a:r>
              <a:rPr lang="ru-RU" dirty="0"/>
              <a:t>.</a:t>
            </a:r>
          </a:p>
          <a:p>
            <a:pPr lvl="1"/>
            <a:r>
              <a:rPr lang="ru-RU" b="1" dirty="0" err="1">
                <a:solidFill>
                  <a:schemeClr val="accent1"/>
                </a:solidFill>
              </a:rPr>
              <a:t>Деректер</a:t>
            </a:r>
            <a:r>
              <a:rPr lang="ru-RU" b="1" dirty="0">
                <a:solidFill>
                  <a:schemeClr val="accent1"/>
                </a:solidFill>
              </a:rPr>
              <a:t> </a:t>
            </a:r>
            <a:r>
              <a:rPr lang="ru-RU" b="1" dirty="0" err="1">
                <a:solidFill>
                  <a:schemeClr val="accent1"/>
                </a:solidFill>
              </a:rPr>
              <a:t>базалары</a:t>
            </a:r>
            <a:r>
              <a:rPr lang="ru-RU" b="1" dirty="0">
                <a:solidFill>
                  <a:schemeClr val="accent1"/>
                </a:solidFill>
              </a:rPr>
              <a:t> (</a:t>
            </a:r>
            <a:r>
              <a:rPr lang="en-US" b="1" dirty="0">
                <a:solidFill>
                  <a:schemeClr val="accent1"/>
                </a:solidFill>
              </a:rPr>
              <a:t>HLR, VLR)</a:t>
            </a:r>
            <a:r>
              <a:rPr lang="en-US" dirty="0"/>
              <a:t> — </a:t>
            </a:r>
            <a:r>
              <a:rPr lang="ru-RU" dirty="0" err="1"/>
              <a:t>пайдаланушылардың</a:t>
            </a:r>
            <a:r>
              <a:rPr lang="ru-RU" dirty="0"/>
              <a:t> </a:t>
            </a:r>
            <a:r>
              <a:rPr lang="ru-RU" dirty="0" err="1"/>
              <a:t>нөмірлері</a:t>
            </a:r>
            <a:r>
              <a:rPr lang="ru-RU" dirty="0"/>
              <a:t>, </a:t>
            </a:r>
            <a:r>
              <a:rPr lang="ru-RU" dirty="0" err="1"/>
              <a:t>орналасқан</a:t>
            </a:r>
            <a:r>
              <a:rPr lang="ru-RU" dirty="0"/>
              <a:t> </a:t>
            </a:r>
            <a:r>
              <a:rPr lang="ru-RU" dirty="0" err="1"/>
              <a:t>жері</a:t>
            </a:r>
            <a:r>
              <a:rPr lang="ru-RU" dirty="0"/>
              <a:t> мен </a:t>
            </a:r>
            <a:r>
              <a:rPr lang="ru-RU" dirty="0" err="1"/>
              <a:t>тіркеу</a:t>
            </a:r>
            <a:r>
              <a:rPr lang="ru-RU" dirty="0"/>
              <a:t> </a:t>
            </a:r>
            <a:r>
              <a:rPr lang="ru-RU" dirty="0" err="1"/>
              <a:t>деректері</a:t>
            </a:r>
            <a:r>
              <a:rPr lang="ru-RU" dirty="0"/>
              <a:t> </a:t>
            </a:r>
            <a:r>
              <a:rPr lang="ru-RU" dirty="0" err="1"/>
              <a:t>сақталады</a:t>
            </a:r>
            <a:r>
              <a:rPr lang="ru-RU" dirty="0"/>
              <a:t>.</a:t>
            </a:r>
          </a:p>
          <a:p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желілер</a:t>
            </a:r>
            <a:r>
              <a:rPr lang="ru-RU" dirty="0"/>
              <a:t> —</a:t>
            </a:r>
            <a:br>
              <a:rPr lang="ru-RU" dirty="0"/>
            </a:br>
            <a:r>
              <a:rPr lang="ru-RU" dirty="0" err="1"/>
              <a:t>Бұл</a:t>
            </a:r>
            <a:r>
              <a:rPr lang="ru-RU" dirty="0"/>
              <a:t> оператор </a:t>
            </a:r>
            <a:r>
              <a:rPr lang="ru-RU" dirty="0" err="1"/>
              <a:t>қосылатын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жүйелері</a:t>
            </a:r>
            <a:r>
              <a:rPr lang="ru-RU" dirty="0"/>
              <a:t>: </a:t>
            </a:r>
            <a:r>
              <a:rPr lang="ru-RU" dirty="0" err="1"/>
              <a:t>қалалық</a:t>
            </a:r>
            <a:r>
              <a:rPr lang="ru-RU" dirty="0"/>
              <a:t> телефон </a:t>
            </a:r>
            <a:r>
              <a:rPr lang="ru-RU" dirty="0" err="1"/>
              <a:t>желісі</a:t>
            </a:r>
            <a:r>
              <a:rPr lang="ru-RU" dirty="0"/>
              <a:t>, интернет,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операторлардың</a:t>
            </a:r>
            <a:r>
              <a:rPr lang="ru-RU" dirty="0"/>
              <a:t> </a:t>
            </a:r>
            <a:r>
              <a:rPr lang="ru-RU" dirty="0" err="1"/>
              <a:t>желілері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650441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4939EFE3-F837-5881-38BF-093FBF1A8F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09506"/>
            <a:ext cx="10905066" cy="190838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B995889-2D4C-7BFD-CA04-83B9C065D98B}"/>
              </a:ext>
            </a:extLst>
          </p:cNvPr>
          <p:cNvSpPr txBox="1"/>
          <p:nvPr/>
        </p:nvSpPr>
        <p:spPr>
          <a:xfrm>
            <a:off x="643467" y="3101506"/>
            <a:ext cx="110109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 err="1"/>
              <a:t>Байланыс</a:t>
            </a:r>
            <a:r>
              <a:rPr lang="ru-RU" sz="2400" b="1" dirty="0"/>
              <a:t> </a:t>
            </a:r>
            <a:r>
              <a:rPr lang="ru-RU" sz="2400" b="1" dirty="0" err="1"/>
              <a:t>қалай</a:t>
            </a:r>
            <a:r>
              <a:rPr lang="ru-RU" sz="2400" b="1" dirty="0"/>
              <a:t> </a:t>
            </a:r>
            <a:r>
              <a:rPr lang="ru-RU" sz="2400" b="1" dirty="0" err="1"/>
              <a:t>жұмыс</a:t>
            </a:r>
            <a:r>
              <a:rPr lang="ru-RU" sz="2400" b="1" dirty="0"/>
              <a:t> </a:t>
            </a:r>
            <a:r>
              <a:rPr lang="ru-RU" sz="2400" b="1" dirty="0" err="1"/>
              <a:t>істейді</a:t>
            </a:r>
            <a:endParaRPr lang="ru-RU" sz="2400" b="1" dirty="0"/>
          </a:p>
          <a:p>
            <a:pPr>
              <a:buFont typeface="+mj-lt"/>
              <a:buAutoNum type="arabicPeriod"/>
            </a:pPr>
            <a:r>
              <a:rPr lang="ru-RU" sz="2400" b="1" dirty="0"/>
              <a:t>Телефон</a:t>
            </a:r>
            <a:r>
              <a:rPr lang="ru-RU" sz="2400" dirty="0"/>
              <a:t> </a:t>
            </a:r>
            <a:r>
              <a:rPr lang="ru-RU" sz="2400" dirty="0" err="1"/>
              <a:t>ең</a:t>
            </a:r>
            <a:r>
              <a:rPr lang="ru-RU" sz="2400" dirty="0"/>
              <a:t> </a:t>
            </a:r>
            <a:r>
              <a:rPr lang="ru-RU" sz="2400" dirty="0" err="1"/>
              <a:t>жақын</a:t>
            </a:r>
            <a:r>
              <a:rPr lang="ru-RU" sz="2400" dirty="0"/>
              <a:t> </a:t>
            </a:r>
            <a:r>
              <a:rPr lang="ru-RU" sz="2400" b="1" dirty="0" err="1"/>
              <a:t>базалық</a:t>
            </a:r>
            <a:r>
              <a:rPr lang="ru-RU" sz="2400" b="1" dirty="0"/>
              <a:t> </a:t>
            </a:r>
            <a:r>
              <a:rPr lang="ru-RU" sz="2400" b="1" dirty="0" err="1"/>
              <a:t>станцияға</a:t>
            </a:r>
            <a:r>
              <a:rPr lang="ru-RU" sz="2400" b="1" dirty="0"/>
              <a:t> (БС)</a:t>
            </a:r>
            <a:r>
              <a:rPr lang="ru-RU" sz="2400" dirty="0"/>
              <a:t> </a:t>
            </a:r>
            <a:r>
              <a:rPr lang="ru-RU" sz="2400" dirty="0" err="1"/>
              <a:t>қосылады</a:t>
            </a:r>
            <a:r>
              <a:rPr lang="ru-RU" sz="2400" dirty="0"/>
              <a:t>.</a:t>
            </a:r>
          </a:p>
          <a:p>
            <a:pPr>
              <a:buFont typeface="+mj-lt"/>
              <a:buAutoNum type="arabicPeriod"/>
            </a:pPr>
            <a:r>
              <a:rPr lang="ru-RU" sz="2400" b="1" dirty="0" err="1"/>
              <a:t>Базалық</a:t>
            </a:r>
            <a:r>
              <a:rPr lang="ru-RU" sz="2400" b="1" dirty="0"/>
              <a:t> станция</a:t>
            </a:r>
            <a:r>
              <a:rPr lang="ru-RU" sz="2400" dirty="0"/>
              <a:t> </a:t>
            </a:r>
            <a:r>
              <a:rPr lang="ru-RU" sz="2400" dirty="0" err="1"/>
              <a:t>байланыс</a:t>
            </a:r>
            <a:r>
              <a:rPr lang="ru-RU" sz="2400" dirty="0"/>
              <a:t> </a:t>
            </a:r>
            <a:r>
              <a:rPr lang="ru-RU" sz="2400" dirty="0" err="1"/>
              <a:t>арнасын</a:t>
            </a:r>
            <a:r>
              <a:rPr lang="ru-RU" sz="2400" dirty="0"/>
              <a:t> </a:t>
            </a:r>
            <a:r>
              <a:rPr lang="ru-RU" sz="2400" b="1" dirty="0"/>
              <a:t>контроллер</a:t>
            </a:r>
            <a:r>
              <a:rPr lang="ru-RU" sz="2400" dirty="0"/>
              <a:t> </a:t>
            </a:r>
            <a:r>
              <a:rPr lang="ru-RU" sz="2400" dirty="0" err="1"/>
              <a:t>арқылы</a:t>
            </a:r>
            <a:r>
              <a:rPr lang="ru-RU" sz="2400" dirty="0"/>
              <a:t> </a:t>
            </a:r>
            <a:r>
              <a:rPr lang="ru-RU" sz="2400" b="1" dirty="0"/>
              <a:t>коммутация </a:t>
            </a:r>
            <a:r>
              <a:rPr lang="ru-RU" sz="2400" b="1" dirty="0" err="1"/>
              <a:t>орталығына</a:t>
            </a:r>
            <a:r>
              <a:rPr lang="ru-RU" sz="2400" b="1" dirty="0"/>
              <a:t> (ЦК)</a:t>
            </a:r>
            <a:r>
              <a:rPr lang="ru-RU" sz="2400" dirty="0"/>
              <a:t> </a:t>
            </a:r>
            <a:r>
              <a:rPr lang="ru-RU" sz="2400" dirty="0" err="1"/>
              <a:t>жібереді</a:t>
            </a:r>
            <a:r>
              <a:rPr lang="ru-RU" sz="2400" dirty="0"/>
              <a:t>.</a:t>
            </a:r>
          </a:p>
          <a:p>
            <a:pPr>
              <a:buFont typeface="+mj-lt"/>
              <a:buAutoNum type="arabicPeriod"/>
            </a:pPr>
            <a:r>
              <a:rPr lang="ru-RU" sz="2400" b="1" dirty="0"/>
              <a:t>Коммутация </a:t>
            </a:r>
            <a:r>
              <a:rPr lang="ru-RU" sz="2400" b="1" dirty="0" err="1"/>
              <a:t>орталығы</a:t>
            </a:r>
            <a:r>
              <a:rPr lang="ru-RU" sz="2400" dirty="0"/>
              <a:t> </a:t>
            </a:r>
            <a:r>
              <a:rPr lang="ru-RU" sz="2400" dirty="0" err="1"/>
              <a:t>қоңырау</a:t>
            </a:r>
            <a:r>
              <a:rPr lang="ru-RU" sz="2400" dirty="0"/>
              <a:t> </a:t>
            </a:r>
            <a:r>
              <a:rPr lang="ru-RU" sz="2400" dirty="0" err="1"/>
              <a:t>немесе</a:t>
            </a:r>
            <a:r>
              <a:rPr lang="ru-RU" sz="2400" dirty="0"/>
              <a:t> </a:t>
            </a:r>
            <a:r>
              <a:rPr lang="ru-RU" sz="2400" dirty="0" err="1"/>
              <a:t>хабарламаны</a:t>
            </a:r>
            <a:r>
              <a:rPr lang="ru-RU" sz="2400" dirty="0"/>
              <a:t> </a:t>
            </a:r>
            <a:r>
              <a:rPr lang="ru-RU" sz="2400" dirty="0" err="1"/>
              <a:t>қай</a:t>
            </a:r>
            <a:r>
              <a:rPr lang="ru-RU" sz="2400" dirty="0"/>
              <a:t> </a:t>
            </a:r>
            <a:r>
              <a:rPr lang="ru-RU" sz="2400" dirty="0" err="1"/>
              <a:t>бағытқа</a:t>
            </a:r>
            <a:r>
              <a:rPr lang="ru-RU" sz="2400" dirty="0"/>
              <a:t> </a:t>
            </a:r>
            <a:r>
              <a:rPr lang="ru-RU" sz="2400" dirty="0" err="1"/>
              <a:t>жіберу</a:t>
            </a:r>
            <a:r>
              <a:rPr lang="ru-RU" sz="2400" dirty="0"/>
              <a:t> </a:t>
            </a:r>
            <a:r>
              <a:rPr lang="ru-RU" sz="2400" dirty="0" err="1"/>
              <a:t>керегін</a:t>
            </a:r>
            <a:r>
              <a:rPr lang="ru-RU" sz="2400" dirty="0"/>
              <a:t> </a:t>
            </a:r>
            <a:r>
              <a:rPr lang="ru-RU" sz="2400" dirty="0" err="1"/>
              <a:t>анықтайды</a:t>
            </a:r>
            <a:r>
              <a:rPr lang="ru-RU" sz="2400" dirty="0"/>
              <a:t> — </a:t>
            </a:r>
            <a:r>
              <a:rPr lang="ru-RU" sz="2400" dirty="0" err="1"/>
              <a:t>басқа</a:t>
            </a:r>
            <a:r>
              <a:rPr lang="ru-RU" sz="2400" dirty="0"/>
              <a:t> </a:t>
            </a:r>
            <a:r>
              <a:rPr lang="ru-RU" sz="2400" dirty="0" err="1"/>
              <a:t>ұяға</a:t>
            </a:r>
            <a:r>
              <a:rPr lang="ru-RU" sz="2400" dirty="0"/>
              <a:t>, </a:t>
            </a:r>
            <a:r>
              <a:rPr lang="ru-RU" sz="2400" dirty="0" err="1"/>
              <a:t>басқа</a:t>
            </a:r>
            <a:r>
              <a:rPr lang="ru-RU" sz="2400" dirty="0"/>
              <a:t> оператор </a:t>
            </a:r>
            <a:r>
              <a:rPr lang="ru-RU" sz="2400" dirty="0" err="1"/>
              <a:t>желісіне</a:t>
            </a:r>
            <a:r>
              <a:rPr lang="ru-RU" sz="2400" dirty="0"/>
              <a:t> </a:t>
            </a:r>
            <a:r>
              <a:rPr lang="ru-RU" sz="2400" dirty="0" err="1"/>
              <a:t>немесе</a:t>
            </a:r>
            <a:r>
              <a:rPr lang="ru-RU" sz="2400" dirty="0"/>
              <a:t> </a:t>
            </a:r>
            <a:r>
              <a:rPr lang="ru-RU" sz="2400" dirty="0" err="1"/>
              <a:t>интернетке</a:t>
            </a:r>
            <a:r>
              <a:rPr lang="ru-RU" sz="2400" dirty="0"/>
              <a:t>.</a:t>
            </a:r>
          </a:p>
          <a:p>
            <a:pPr>
              <a:buFont typeface="+mj-lt"/>
              <a:buAutoNum type="arabicPeriod"/>
            </a:pPr>
            <a:r>
              <a:rPr lang="ru-RU" sz="2400" dirty="0"/>
              <a:t>Егер </a:t>
            </a:r>
            <a:r>
              <a:rPr lang="ru-RU" sz="2400" b="1" dirty="0"/>
              <a:t>абонент </a:t>
            </a:r>
            <a:r>
              <a:rPr lang="ru-RU" sz="2400" b="1" dirty="0" err="1"/>
              <a:t>қозғалып</a:t>
            </a:r>
            <a:r>
              <a:rPr lang="ru-RU" sz="2400" b="1" dirty="0"/>
              <a:t> бара </a:t>
            </a:r>
            <a:r>
              <a:rPr lang="ru-RU" sz="2400" b="1" dirty="0" err="1"/>
              <a:t>жатса</a:t>
            </a:r>
            <a:r>
              <a:rPr lang="ru-RU" sz="2400" dirty="0"/>
              <a:t>, контроллер оны </a:t>
            </a:r>
            <a:r>
              <a:rPr lang="ru-RU" sz="2400" dirty="0" err="1"/>
              <a:t>автоматты</a:t>
            </a:r>
            <a:r>
              <a:rPr lang="ru-RU" sz="2400" dirty="0"/>
              <a:t> </a:t>
            </a:r>
            <a:r>
              <a:rPr lang="ru-RU" sz="2400" dirty="0" err="1"/>
              <a:t>түрде</a:t>
            </a:r>
            <a:r>
              <a:rPr lang="ru-RU" sz="2400" dirty="0"/>
              <a:t> </a:t>
            </a:r>
            <a:r>
              <a:rPr lang="ru-RU" sz="2400" dirty="0" err="1"/>
              <a:t>ең</a:t>
            </a:r>
            <a:r>
              <a:rPr lang="ru-RU" sz="2400" dirty="0"/>
              <a:t> </a:t>
            </a:r>
            <a:r>
              <a:rPr lang="ru-RU" sz="2400" dirty="0" err="1"/>
              <a:t>жақын</a:t>
            </a:r>
            <a:r>
              <a:rPr lang="ru-RU" sz="2400" dirty="0"/>
              <a:t> </a:t>
            </a:r>
            <a:r>
              <a:rPr lang="ru-RU" sz="2400" dirty="0" err="1"/>
              <a:t>басқа</a:t>
            </a:r>
            <a:r>
              <a:rPr lang="ru-RU" sz="2400" dirty="0"/>
              <a:t> </a:t>
            </a:r>
            <a:r>
              <a:rPr lang="ru-RU" sz="2400" dirty="0" err="1"/>
              <a:t>базалық</a:t>
            </a:r>
            <a:r>
              <a:rPr lang="ru-RU" sz="2400" dirty="0"/>
              <a:t> </a:t>
            </a:r>
            <a:r>
              <a:rPr lang="ru-RU" sz="2400" dirty="0" err="1"/>
              <a:t>станцияға</a:t>
            </a:r>
            <a:r>
              <a:rPr lang="ru-RU" sz="2400" dirty="0"/>
              <a:t> </a:t>
            </a:r>
            <a:r>
              <a:rPr lang="ru-RU" sz="2400" dirty="0" err="1"/>
              <a:t>қосады</a:t>
            </a:r>
            <a:r>
              <a:rPr lang="ru-RU" sz="2400" dirty="0"/>
              <a:t>, </a:t>
            </a:r>
            <a:r>
              <a:rPr lang="ru-RU" sz="2400" dirty="0" err="1"/>
              <a:t>осылайша</a:t>
            </a:r>
            <a:r>
              <a:rPr lang="ru-RU" sz="2400" dirty="0"/>
              <a:t> </a:t>
            </a:r>
            <a:r>
              <a:rPr lang="ru-RU" sz="2400" dirty="0" err="1"/>
              <a:t>байланыс</a:t>
            </a:r>
            <a:r>
              <a:rPr lang="ru-RU" sz="2400" dirty="0"/>
              <a:t> </a:t>
            </a:r>
            <a:r>
              <a:rPr lang="ru-RU" sz="2400" dirty="0" err="1"/>
              <a:t>үзілмейді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372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5992A79-DD7D-0F21-3985-06E685C36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0800" y="301625"/>
            <a:ext cx="9982200" cy="27717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KZ" b="1" dirty="0"/>
              <a:t>💡 </a:t>
            </a:r>
            <a:r>
              <a:rPr lang="ru-RU" b="1" dirty="0" err="1"/>
              <a:t>Заманауи</a:t>
            </a:r>
            <a:r>
              <a:rPr lang="ru-RU" b="1" dirty="0"/>
              <a:t> </a:t>
            </a:r>
            <a:r>
              <a:rPr lang="ru-RU" b="1" dirty="0" err="1"/>
              <a:t>ұялы</a:t>
            </a:r>
            <a:r>
              <a:rPr lang="ru-RU" b="1" dirty="0"/>
              <a:t> </a:t>
            </a:r>
            <a:r>
              <a:rPr lang="ru-RU" b="1" dirty="0" err="1"/>
              <a:t>байланыс</a:t>
            </a:r>
            <a:r>
              <a:rPr lang="ru-RU" b="1" dirty="0"/>
              <a:t> </a:t>
            </a:r>
            <a:r>
              <a:rPr lang="ru-RU" b="1" dirty="0" err="1"/>
              <a:t>желісінің</a:t>
            </a:r>
            <a:r>
              <a:rPr lang="ru-RU" b="1" dirty="0"/>
              <a:t> </a:t>
            </a:r>
            <a:r>
              <a:rPr lang="ru-RU" b="1" dirty="0" err="1"/>
              <a:t>құрылымы</a:t>
            </a:r>
            <a:r>
              <a:rPr lang="ru-RU" b="1" dirty="0"/>
              <a:t> (4</a:t>
            </a:r>
            <a:r>
              <a:rPr lang="en-US" b="1" dirty="0"/>
              <a:t>G/5G)</a:t>
            </a:r>
            <a:endParaRPr lang="kk-KZ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ұялы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желілері</a:t>
            </a:r>
            <a:r>
              <a:rPr lang="ru-RU" dirty="0"/>
              <a:t> </a:t>
            </a:r>
            <a:r>
              <a:rPr lang="ru-RU" dirty="0" err="1"/>
              <a:t>дәстүрлі</a:t>
            </a:r>
            <a:r>
              <a:rPr lang="ru-RU" dirty="0"/>
              <a:t> 2</a:t>
            </a:r>
            <a:r>
              <a:rPr lang="en-US" dirty="0"/>
              <a:t>G/3G </a:t>
            </a:r>
            <a:r>
              <a:rPr lang="ru-RU" dirty="0" err="1"/>
              <a:t>архитектурасынан</a:t>
            </a:r>
            <a:r>
              <a:rPr lang="ru-RU" dirty="0"/>
              <a:t> </a:t>
            </a:r>
            <a:r>
              <a:rPr lang="ru-RU" b="1" dirty="0" err="1"/>
              <a:t>толық</a:t>
            </a:r>
            <a:r>
              <a:rPr lang="ru-RU" b="1" dirty="0"/>
              <a:t> </a:t>
            </a:r>
            <a:r>
              <a:rPr lang="en-US" b="1" dirty="0"/>
              <a:t>IP-</a:t>
            </a:r>
            <a:r>
              <a:rPr lang="ru-RU" b="1" dirty="0" err="1"/>
              <a:t>негізделген</a:t>
            </a:r>
            <a:r>
              <a:rPr lang="ru-RU" b="1" dirty="0"/>
              <a:t> </a:t>
            </a:r>
            <a:r>
              <a:rPr lang="ru-RU" b="1" dirty="0" err="1"/>
              <a:t>құрылымға</a:t>
            </a:r>
            <a:r>
              <a:rPr lang="ru-RU" dirty="0"/>
              <a:t> </a:t>
            </a:r>
            <a:r>
              <a:rPr lang="ru-RU" dirty="0" err="1"/>
              <a:t>өтті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деректер</a:t>
            </a:r>
            <a:r>
              <a:rPr lang="ru-RU" dirty="0"/>
              <a:t> </a:t>
            </a:r>
            <a:r>
              <a:rPr lang="ru-RU" dirty="0" err="1"/>
              <a:t>жылдамдығын</a:t>
            </a:r>
            <a:r>
              <a:rPr lang="ru-RU" dirty="0"/>
              <a:t>, </a:t>
            </a:r>
            <a:r>
              <a:rPr lang="ru-RU" dirty="0" err="1"/>
              <a:t>кідірістің</a:t>
            </a:r>
            <a:r>
              <a:rPr lang="ru-RU" dirty="0"/>
              <a:t> </a:t>
            </a:r>
            <a:r>
              <a:rPr lang="ru-RU" dirty="0" err="1"/>
              <a:t>азаюын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мультимедиялық</a:t>
            </a:r>
            <a:r>
              <a:rPr lang="ru-RU" dirty="0"/>
              <a:t> </a:t>
            </a:r>
            <a:r>
              <a:rPr lang="ru-RU" dirty="0" err="1"/>
              <a:t>қызметтердің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желіде</a:t>
            </a:r>
            <a:r>
              <a:rPr lang="ru-RU" dirty="0"/>
              <a:t> </a:t>
            </a:r>
            <a:r>
              <a:rPr lang="ru-RU" dirty="0" err="1"/>
              <a:t>бірігуін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060CF8C-A998-8C2F-1F01-B5F62A0CFA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5863" y="2901020"/>
            <a:ext cx="6307137" cy="3505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100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4926ABA-19F4-30CD-EF5D-C964BC3BE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57200"/>
            <a:ext cx="10896600" cy="59817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KZ" b="1" dirty="0"/>
              <a:t>🔹 </a:t>
            </a:r>
            <a:r>
              <a:rPr lang="ru-RU" b="1" dirty="0" err="1"/>
              <a:t>Негізгі</a:t>
            </a:r>
            <a:r>
              <a:rPr lang="ru-RU" b="1" dirty="0"/>
              <a:t> </a:t>
            </a:r>
            <a:r>
              <a:rPr lang="ru-RU" b="1" dirty="0" err="1"/>
              <a:t>құрамдас</a:t>
            </a:r>
            <a:r>
              <a:rPr lang="ru-RU" b="1" dirty="0"/>
              <a:t> </a:t>
            </a:r>
            <a:r>
              <a:rPr lang="ru-RU" b="1" dirty="0" err="1"/>
              <a:t>бөліктері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b="1" dirty="0" err="1"/>
              <a:t>Пайдаланушы</a:t>
            </a:r>
            <a:r>
              <a:rPr lang="ru-RU" b="1" dirty="0"/>
              <a:t> </a:t>
            </a:r>
            <a:r>
              <a:rPr lang="ru-RU" b="1" dirty="0" err="1"/>
              <a:t>құрылғысы</a:t>
            </a:r>
            <a:r>
              <a:rPr lang="ru-RU" b="1" dirty="0"/>
              <a:t> (</a:t>
            </a:r>
            <a:r>
              <a:rPr lang="en-US" b="1" dirty="0"/>
              <a:t>UE — User Equipment)</a:t>
            </a:r>
            <a:br>
              <a:rPr lang="en-US" dirty="0"/>
            </a:br>
            <a:r>
              <a:rPr lang="ru-RU" dirty="0"/>
              <a:t>Смартфон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en-US" dirty="0"/>
              <a:t>IoT </a:t>
            </a:r>
            <a:r>
              <a:rPr lang="ru-RU" dirty="0" err="1"/>
              <a:t>құрылғысы</a:t>
            </a:r>
            <a:r>
              <a:rPr lang="ru-RU" dirty="0"/>
              <a:t>. Радиоинтерфейс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en-US" dirty="0"/>
              <a:t>LTE </a:t>
            </a:r>
            <a:r>
              <a:rPr lang="ru-RU" dirty="0" err="1"/>
              <a:t>немесе</a:t>
            </a:r>
            <a:r>
              <a:rPr lang="ru-RU" dirty="0"/>
              <a:t> 5</a:t>
            </a:r>
            <a:r>
              <a:rPr lang="en-US" dirty="0"/>
              <a:t>G NR </a:t>
            </a:r>
            <a:r>
              <a:rPr lang="ru-RU" dirty="0" err="1"/>
              <a:t>желісіне</a:t>
            </a:r>
            <a:r>
              <a:rPr lang="ru-RU" dirty="0"/>
              <a:t> </a:t>
            </a:r>
            <a:r>
              <a:rPr lang="ru-RU" dirty="0" err="1"/>
              <a:t>қосылады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 err="1"/>
              <a:t>Базалық</a:t>
            </a:r>
            <a:r>
              <a:rPr lang="ru-RU" b="1" dirty="0"/>
              <a:t> станция (</a:t>
            </a:r>
            <a:r>
              <a:rPr lang="en-US" b="1" dirty="0" err="1"/>
              <a:t>eNodeB</a:t>
            </a:r>
            <a:r>
              <a:rPr lang="en-US" b="1" dirty="0"/>
              <a:t> / </a:t>
            </a:r>
            <a:r>
              <a:rPr lang="en-US" b="1" dirty="0" err="1"/>
              <a:t>gNodeB</a:t>
            </a:r>
            <a:r>
              <a:rPr lang="en-US" b="1" dirty="0"/>
              <a:t>)</a:t>
            </a:r>
            <a:br>
              <a:rPr lang="en-US" dirty="0"/>
            </a:br>
            <a:r>
              <a:rPr lang="ru-RU" dirty="0" err="1"/>
              <a:t>Радиосигналдарды</a:t>
            </a:r>
            <a:r>
              <a:rPr lang="ru-RU" dirty="0"/>
              <a:t> </a:t>
            </a:r>
            <a:r>
              <a:rPr lang="ru-RU" dirty="0" err="1"/>
              <a:t>қабылдап</a:t>
            </a:r>
            <a:r>
              <a:rPr lang="ru-RU" dirty="0"/>
              <a:t>, </a:t>
            </a:r>
            <a:r>
              <a:rPr lang="ru-RU" dirty="0" err="1"/>
              <a:t>таратады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абоненттің</a:t>
            </a:r>
            <a:r>
              <a:rPr lang="ru-RU" dirty="0"/>
              <a:t> </a:t>
            </a:r>
            <a:r>
              <a:rPr lang="ru-RU" dirty="0" err="1"/>
              <a:t>қозғалысын</a:t>
            </a:r>
            <a:r>
              <a:rPr lang="ru-RU" dirty="0"/>
              <a:t> </a:t>
            </a:r>
            <a:r>
              <a:rPr lang="ru-RU" dirty="0" err="1"/>
              <a:t>басқарады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5</a:t>
            </a:r>
            <a:r>
              <a:rPr lang="en-US" dirty="0"/>
              <a:t>G </a:t>
            </a:r>
            <a:r>
              <a:rPr lang="ru-RU" dirty="0" err="1"/>
              <a:t>технологиясында</a:t>
            </a:r>
            <a:r>
              <a:rPr lang="ru-RU" dirty="0"/>
              <a:t> </a:t>
            </a:r>
            <a:r>
              <a:rPr lang="en-US" dirty="0" err="1"/>
              <a:t>gNodeB</a:t>
            </a:r>
            <a:r>
              <a:rPr lang="en-US" dirty="0"/>
              <a:t> </a:t>
            </a:r>
            <a:r>
              <a:rPr lang="ru-RU" dirty="0" err="1"/>
              <a:t>жиіліктерді</a:t>
            </a:r>
            <a:r>
              <a:rPr lang="ru-RU" dirty="0"/>
              <a:t> </a:t>
            </a:r>
            <a:r>
              <a:rPr lang="ru-RU" dirty="0" err="1"/>
              <a:t>динамикалық</a:t>
            </a:r>
            <a:r>
              <a:rPr lang="ru-RU" dirty="0"/>
              <a:t> </a:t>
            </a:r>
            <a:r>
              <a:rPr lang="ru-RU" dirty="0" err="1"/>
              <a:t>бөлу</a:t>
            </a:r>
            <a:r>
              <a:rPr lang="ru-RU" dirty="0"/>
              <a:t> мен </a:t>
            </a:r>
            <a:r>
              <a:rPr lang="en-US" dirty="0"/>
              <a:t>MIMO </a:t>
            </a:r>
            <a:r>
              <a:rPr lang="ru-RU" dirty="0"/>
              <a:t>антенна </a:t>
            </a:r>
            <a:r>
              <a:rPr lang="ru-RU" dirty="0" err="1"/>
              <a:t>технологиясын</a:t>
            </a:r>
            <a:r>
              <a:rPr lang="ru-RU" dirty="0"/>
              <a:t> </a:t>
            </a:r>
            <a:r>
              <a:rPr lang="ru-RU" dirty="0" err="1"/>
              <a:t>қолдайды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 err="1"/>
              <a:t>Желінің</a:t>
            </a:r>
            <a:r>
              <a:rPr lang="ru-RU" b="1" dirty="0"/>
              <a:t> </a:t>
            </a:r>
            <a:r>
              <a:rPr lang="ru-RU" b="1" dirty="0" err="1"/>
              <a:t>ядросы</a:t>
            </a:r>
            <a:r>
              <a:rPr lang="ru-RU" b="1" dirty="0"/>
              <a:t> (</a:t>
            </a:r>
            <a:r>
              <a:rPr lang="en-US" b="1" dirty="0"/>
              <a:t>EPC / 5GC — Evolved Packet Core / 5G Core)</a:t>
            </a:r>
            <a:br>
              <a:rPr lang="en-US" dirty="0"/>
            </a:br>
            <a:r>
              <a:rPr lang="ru-RU" dirty="0" err="1"/>
              <a:t>Деректер</a:t>
            </a:r>
            <a:r>
              <a:rPr lang="ru-RU" dirty="0"/>
              <a:t> </a:t>
            </a:r>
            <a:r>
              <a:rPr lang="ru-RU" dirty="0" err="1"/>
              <a:t>ағындарын</a:t>
            </a:r>
            <a:r>
              <a:rPr lang="ru-RU" dirty="0"/>
              <a:t> </a:t>
            </a:r>
            <a:r>
              <a:rPr lang="ru-RU" dirty="0" err="1"/>
              <a:t>өңдейтін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басқаратын</a:t>
            </a:r>
            <a:r>
              <a:rPr lang="ru-RU" dirty="0"/>
              <a:t> </a:t>
            </a:r>
            <a:r>
              <a:rPr lang="ru-RU" dirty="0" err="1"/>
              <a:t>орталық</a:t>
            </a:r>
            <a:r>
              <a:rPr lang="ru-RU" dirty="0"/>
              <a:t> </a:t>
            </a:r>
            <a:r>
              <a:rPr lang="ru-RU" dirty="0" err="1"/>
              <a:t>бөлік</a:t>
            </a:r>
            <a:r>
              <a:rPr lang="ru-RU" dirty="0"/>
              <a:t>. Ол </a:t>
            </a:r>
            <a:r>
              <a:rPr lang="ru-RU" dirty="0" err="1"/>
              <a:t>деректер</a:t>
            </a:r>
            <a:r>
              <a:rPr lang="ru-RU" dirty="0"/>
              <a:t> </a:t>
            </a:r>
            <a:r>
              <a:rPr lang="ru-RU" dirty="0" err="1"/>
              <a:t>пакеттерін</a:t>
            </a:r>
            <a:r>
              <a:rPr lang="ru-RU" dirty="0"/>
              <a:t> </a:t>
            </a:r>
            <a:r>
              <a:rPr lang="ru-RU" dirty="0" err="1"/>
              <a:t>бағыттайды</a:t>
            </a:r>
            <a:r>
              <a:rPr lang="ru-RU" dirty="0"/>
              <a:t>, </a:t>
            </a:r>
            <a:r>
              <a:rPr lang="ru-RU" dirty="0" err="1"/>
              <a:t>пайдаланушыларды</a:t>
            </a:r>
            <a:r>
              <a:rPr lang="ru-RU" dirty="0"/>
              <a:t> </a:t>
            </a:r>
            <a:r>
              <a:rPr lang="ru-RU" dirty="0" err="1"/>
              <a:t>аутентификациялайды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желінің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сегменттері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әрекетті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5</a:t>
            </a:r>
            <a:r>
              <a:rPr lang="en-US" dirty="0"/>
              <a:t>G </a:t>
            </a:r>
            <a:r>
              <a:rPr lang="ru-RU" dirty="0" err="1"/>
              <a:t>жүйесінде</a:t>
            </a:r>
            <a:r>
              <a:rPr lang="ru-RU" dirty="0"/>
              <a:t> ядро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қызметтік</a:t>
            </a:r>
            <a:r>
              <a:rPr lang="ru-RU" dirty="0"/>
              <a:t> </a:t>
            </a:r>
            <a:r>
              <a:rPr lang="ru-RU" dirty="0" err="1"/>
              <a:t>модульдерге</a:t>
            </a:r>
            <a:r>
              <a:rPr lang="ru-RU" dirty="0"/>
              <a:t> </a:t>
            </a:r>
            <a:r>
              <a:rPr lang="ru-RU" dirty="0" err="1"/>
              <a:t>бөлінген</a:t>
            </a:r>
            <a:r>
              <a:rPr lang="ru-RU" dirty="0"/>
              <a:t> (</a:t>
            </a:r>
            <a:r>
              <a:rPr lang="en-US" dirty="0"/>
              <a:t>AMF, SMF, UPF) —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желінің</a:t>
            </a:r>
            <a:r>
              <a:rPr lang="ru-RU" dirty="0"/>
              <a:t> </a:t>
            </a:r>
            <a:r>
              <a:rPr lang="ru-RU" dirty="0" err="1"/>
              <a:t>икемділігін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масштабталуын</a:t>
            </a:r>
            <a:r>
              <a:rPr lang="ru-RU" dirty="0"/>
              <a:t> </a:t>
            </a:r>
            <a:r>
              <a:rPr lang="ru-RU" dirty="0" err="1"/>
              <a:t>арттырады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 err="1"/>
              <a:t>Сыртқы</a:t>
            </a:r>
            <a:r>
              <a:rPr lang="ru-RU" b="1" dirty="0"/>
              <a:t> </a:t>
            </a:r>
            <a:r>
              <a:rPr lang="ru-RU" b="1" dirty="0" err="1"/>
              <a:t>желілер</a:t>
            </a:r>
            <a:r>
              <a:rPr lang="ru-RU" b="1" dirty="0"/>
              <a:t> (</a:t>
            </a:r>
            <a:r>
              <a:rPr lang="en-US" b="1" dirty="0"/>
              <a:t>IMS, </a:t>
            </a:r>
            <a:r>
              <a:rPr lang="ru-RU" b="1" dirty="0"/>
              <a:t>Интернет, </a:t>
            </a:r>
            <a:r>
              <a:rPr lang="ru-RU" b="1" dirty="0" err="1"/>
              <a:t>корпоративтік</a:t>
            </a:r>
            <a:r>
              <a:rPr lang="ru-RU" b="1" dirty="0"/>
              <a:t> </a:t>
            </a:r>
            <a:r>
              <a:rPr lang="ru-RU" b="1" dirty="0" err="1"/>
              <a:t>желілер</a:t>
            </a:r>
            <a:r>
              <a:rPr lang="ru-RU" b="1" dirty="0"/>
              <a:t>)</a:t>
            </a:r>
            <a:br>
              <a:rPr lang="ru-RU" dirty="0"/>
            </a:br>
            <a:r>
              <a:rPr lang="ru-RU" dirty="0" err="1"/>
              <a:t>Дауыстық</a:t>
            </a:r>
            <a:r>
              <a:rPr lang="ru-RU" dirty="0"/>
              <a:t> (</a:t>
            </a:r>
            <a:r>
              <a:rPr lang="en-US" dirty="0"/>
              <a:t>VoLTE, </a:t>
            </a:r>
            <a:r>
              <a:rPr lang="en-US" dirty="0" err="1"/>
              <a:t>VoNR</a:t>
            </a:r>
            <a:r>
              <a:rPr lang="en-US" dirty="0"/>
              <a:t>)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бейнеқызметтерге</a:t>
            </a:r>
            <a:r>
              <a:rPr lang="ru-RU" dirty="0"/>
              <a:t>, </a:t>
            </a:r>
            <a:r>
              <a:rPr lang="ru-RU" dirty="0" err="1"/>
              <a:t>сондай-ақ</a:t>
            </a:r>
            <a:r>
              <a:rPr lang="ru-RU" dirty="0"/>
              <a:t> интернет </a:t>
            </a:r>
            <a:r>
              <a:rPr lang="ru-RU" dirty="0" err="1"/>
              <a:t>қосымшаларға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жеткізуді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етеді</a:t>
            </a:r>
            <a:r>
              <a:rPr lang="ru-RU" dirty="0"/>
              <a:t>.</a:t>
            </a:r>
            <a:br>
              <a:rPr lang="ru-RU" dirty="0"/>
            </a:br>
            <a:r>
              <a:rPr lang="en-US" b="1" dirty="0"/>
              <a:t>IMS (IP Multimedia Subsystem)</a:t>
            </a:r>
            <a:r>
              <a:rPr lang="en-US" dirty="0"/>
              <a:t> — IP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мультимедиялық</a:t>
            </a:r>
            <a:r>
              <a:rPr lang="ru-RU" dirty="0"/>
              <a:t> </a:t>
            </a:r>
            <a:r>
              <a:rPr lang="ru-RU" dirty="0" err="1"/>
              <a:t>қызметтерді</a:t>
            </a:r>
            <a:r>
              <a:rPr lang="ru-RU" dirty="0"/>
              <a:t> </a:t>
            </a:r>
            <a:r>
              <a:rPr lang="ru-RU" dirty="0" err="1"/>
              <a:t>басқаратын</a:t>
            </a:r>
            <a:r>
              <a:rPr lang="ru-RU" dirty="0"/>
              <a:t> </a:t>
            </a:r>
            <a:r>
              <a:rPr lang="ru-RU" dirty="0" err="1"/>
              <a:t>жүйе</a:t>
            </a:r>
            <a:r>
              <a:rPr lang="ru-RU" dirty="0"/>
              <a:t>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054340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7B831B6F-405A-4B47-B9BB-5CA88F2858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418376-4FB4-544F-50AF-EB6DBD364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9128" y="638089"/>
            <a:ext cx="4818888" cy="1476801"/>
          </a:xfrm>
        </p:spPr>
        <p:txBody>
          <a:bodyPr anchor="b">
            <a:normAutofit/>
          </a:bodyPr>
          <a:lstStyle/>
          <a:p>
            <a:r>
              <a:rPr lang="ru-RU" sz="3800" b="1"/>
              <a:t>Ұялы байланыс желілерін жоспарлау</a:t>
            </a:r>
            <a:endParaRPr lang="ru-KZ" sz="3800"/>
          </a:p>
        </p:txBody>
      </p:sp>
      <p:pic>
        <p:nvPicPr>
          <p:cNvPr id="1026" name="Picture 2" descr="Understanding the difference between cellular networks and wifi • Digitally  Smart Club">
            <a:extLst>
              <a:ext uri="{FF2B5EF4-FFF2-40B4-BE49-F238E27FC236}">
                <a16:creationId xmlns:a16="http://schemas.microsoft.com/office/drawing/2014/main" id="{4BC9B07D-8A0E-E580-45F3-4F1BC826EA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0936" y="802870"/>
            <a:ext cx="5458968" cy="5252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sketch line">
            <a:extLst>
              <a:ext uri="{FF2B5EF4-FFF2-40B4-BE49-F238E27FC236}">
                <a16:creationId xmlns:a16="http://schemas.microsoft.com/office/drawing/2014/main" id="{953EE71A-6488-4203-A7C4-77102FD0DC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3912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0C87D4-B019-19E5-55EB-893DC6226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9128" y="2664886"/>
            <a:ext cx="4818888" cy="3550789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ru-RU" sz="2200"/>
              <a:t>Ұялы байланыс жүйесі — бұл үлкен аймақты көптеген кіші </a:t>
            </a:r>
            <a:r>
              <a:rPr lang="ru-RU" sz="2200" b="1"/>
              <a:t>соталарға (ячейка)</a:t>
            </a:r>
            <a:r>
              <a:rPr lang="ru-RU" sz="2200"/>
              <a:t> бөлу арқылы ұйымдастырылған байланыс жүйесі.</a:t>
            </a:r>
            <a:br>
              <a:rPr lang="ru-RU" sz="2200"/>
            </a:br>
            <a:r>
              <a:rPr lang="ru-RU" sz="2200"/>
              <a:t>Әр сотаның ортасында </a:t>
            </a:r>
            <a:r>
              <a:rPr lang="ru-RU" sz="2200" b="1"/>
              <a:t>базалық станция (БС)</a:t>
            </a:r>
            <a:r>
              <a:rPr lang="ru-RU" sz="2200"/>
              <a:t> орналасады, ол өз аймағындағы барлық телефондармен радиобайланысты қамтамасыз етеді.</a:t>
            </a:r>
            <a:br>
              <a:rPr lang="ru-RU" sz="2200"/>
            </a:br>
            <a:r>
              <a:rPr lang="ru-RU" sz="2200"/>
              <a:t>Мұндай құрылым </a:t>
            </a:r>
            <a:r>
              <a:rPr lang="ru-RU" sz="2200" b="1"/>
              <a:t>«соталы жүйе»</a:t>
            </a:r>
            <a:r>
              <a:rPr lang="ru-RU" sz="2200"/>
              <a:t> деп аталады («</a:t>
            </a:r>
            <a:r>
              <a:rPr lang="en-US" sz="2200"/>
              <a:t>cellular network»).</a:t>
            </a:r>
          </a:p>
          <a:p>
            <a:pPr marL="0" indent="0">
              <a:buNone/>
            </a:pPr>
            <a:endParaRPr lang="ru-KZ" sz="2200"/>
          </a:p>
        </p:txBody>
      </p:sp>
    </p:spTree>
    <p:extLst>
      <p:ext uri="{BB962C8B-B14F-4D97-AF65-F5344CB8AC3E}">
        <p14:creationId xmlns:p14="http://schemas.microsoft.com/office/powerpoint/2010/main" val="3932802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A1F9DB3-C877-B870-5956-A49FAFC99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7700"/>
            <a:ext cx="10515600" cy="5529263"/>
          </a:xfrm>
        </p:spPr>
        <p:txBody>
          <a:bodyPr>
            <a:normAutofit/>
          </a:bodyPr>
          <a:lstStyle/>
          <a:p>
            <a:r>
              <a:rPr lang="ru-RU" dirty="0" err="1"/>
              <a:t>Жүйенің</a:t>
            </a:r>
            <a:r>
              <a:rPr lang="ru-RU" dirty="0"/>
              <a:t> </a:t>
            </a:r>
            <a:r>
              <a:rPr lang="ru-RU" dirty="0" err="1"/>
              <a:t>мақсаты</a:t>
            </a:r>
            <a:r>
              <a:rPr lang="ru-RU" dirty="0"/>
              <a:t> — </a:t>
            </a:r>
            <a:r>
              <a:rPr lang="ru-RU" b="1" dirty="0" err="1"/>
              <a:t>бірдей</a:t>
            </a:r>
            <a:r>
              <a:rPr lang="ru-RU" b="1" dirty="0"/>
              <a:t> </a:t>
            </a:r>
            <a:r>
              <a:rPr lang="ru-RU" b="1" dirty="0" err="1"/>
              <a:t>жиілік</a:t>
            </a:r>
            <a:r>
              <a:rPr lang="ru-RU" b="1" dirty="0"/>
              <a:t> </a:t>
            </a:r>
            <a:r>
              <a:rPr lang="ru-RU" b="1" dirty="0" err="1"/>
              <a:t>диапазонын</a:t>
            </a:r>
            <a:r>
              <a:rPr lang="ru-RU" b="1" dirty="0"/>
              <a:t> </a:t>
            </a:r>
            <a:r>
              <a:rPr lang="ru-RU" b="1" dirty="0" err="1"/>
              <a:t>көптеген</a:t>
            </a:r>
            <a:r>
              <a:rPr lang="ru-RU" b="1" dirty="0"/>
              <a:t> </a:t>
            </a:r>
            <a:r>
              <a:rPr lang="ru-RU" b="1" dirty="0" err="1"/>
              <a:t>абоненттерге</a:t>
            </a:r>
            <a:r>
              <a:rPr lang="ru-RU" dirty="0"/>
              <a:t> </a:t>
            </a:r>
            <a:r>
              <a:rPr lang="ru-RU" dirty="0" err="1"/>
              <a:t>тиімді</a:t>
            </a:r>
            <a:r>
              <a:rPr lang="ru-RU" dirty="0"/>
              <a:t> </a:t>
            </a:r>
            <a:r>
              <a:rPr lang="ru-RU" dirty="0" err="1"/>
              <a:t>пайдалану</a:t>
            </a:r>
            <a:r>
              <a:rPr lang="ru-RU" dirty="0"/>
              <a:t> </a:t>
            </a:r>
            <a:r>
              <a:rPr lang="ru-RU" dirty="0" err="1"/>
              <a:t>мүмкіндігін</a:t>
            </a:r>
            <a:r>
              <a:rPr lang="ru-RU" dirty="0"/>
              <a:t> беру.</a:t>
            </a:r>
            <a:br>
              <a:rPr lang="ru-RU" dirty="0"/>
            </a:br>
            <a:r>
              <a:rPr lang="ru-RU" dirty="0" err="1"/>
              <a:t>Яғни</a:t>
            </a:r>
            <a:r>
              <a:rPr lang="ru-RU" dirty="0"/>
              <a:t>, </a:t>
            </a:r>
            <a:r>
              <a:rPr lang="ru-RU" dirty="0" err="1"/>
              <a:t>көршілес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 </a:t>
            </a:r>
            <a:r>
              <a:rPr lang="ru-RU" dirty="0" err="1"/>
              <a:t>соталарда</a:t>
            </a:r>
            <a:r>
              <a:rPr lang="ru-RU" dirty="0"/>
              <a:t> </a:t>
            </a:r>
            <a:r>
              <a:rPr lang="ru-RU" b="1" dirty="0" err="1"/>
              <a:t>бірдей</a:t>
            </a:r>
            <a:r>
              <a:rPr lang="ru-RU" b="1" dirty="0"/>
              <a:t> </a:t>
            </a:r>
            <a:r>
              <a:rPr lang="ru-RU" b="1" dirty="0" err="1"/>
              <a:t>жиіліктерді</a:t>
            </a:r>
            <a:r>
              <a:rPr lang="ru-RU" dirty="0"/>
              <a:t> </a:t>
            </a:r>
            <a:r>
              <a:rPr lang="ru-RU" dirty="0" err="1"/>
              <a:t>қайта</a:t>
            </a:r>
            <a:r>
              <a:rPr lang="ru-RU" dirty="0"/>
              <a:t> </a:t>
            </a:r>
            <a:r>
              <a:rPr lang="ru-RU" dirty="0" err="1"/>
              <a:t>қолдануға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 —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b="1" dirty="0" err="1"/>
              <a:t>жиілікті</a:t>
            </a:r>
            <a:r>
              <a:rPr lang="ru-RU" b="1" dirty="0"/>
              <a:t> </a:t>
            </a:r>
            <a:r>
              <a:rPr lang="ru-RU" b="1" dirty="0" err="1"/>
              <a:t>қайта</a:t>
            </a:r>
            <a:r>
              <a:rPr lang="ru-RU" b="1" dirty="0"/>
              <a:t> </a:t>
            </a:r>
            <a:r>
              <a:rPr lang="ru-RU" b="1" dirty="0" err="1"/>
              <a:t>пайдалану</a:t>
            </a:r>
            <a:r>
              <a:rPr lang="ru-RU" b="1" dirty="0"/>
              <a:t> </a:t>
            </a:r>
            <a:r>
              <a:rPr lang="ru-RU" b="1" dirty="0" err="1"/>
              <a:t>принципі</a:t>
            </a:r>
            <a:r>
              <a:rPr lang="ru-RU" b="1" dirty="0"/>
              <a:t> (</a:t>
            </a:r>
            <a:r>
              <a:rPr lang="en-US" b="1" dirty="0"/>
              <a:t>frequency reuse)</a:t>
            </a:r>
            <a:r>
              <a:rPr lang="en-US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.</a:t>
            </a:r>
          </a:p>
          <a:p>
            <a:r>
              <a:rPr lang="ru-RU" dirty="0" err="1"/>
              <a:t>Сотаның</a:t>
            </a:r>
            <a:r>
              <a:rPr lang="ru-RU" dirty="0"/>
              <a:t> </a:t>
            </a:r>
            <a:r>
              <a:rPr lang="ru-RU" dirty="0" err="1"/>
              <a:t>өлшемі</a:t>
            </a:r>
            <a:r>
              <a:rPr lang="ru-RU" dirty="0"/>
              <a:t> мен саны </a:t>
            </a:r>
            <a:r>
              <a:rPr lang="ru-RU" dirty="0" err="1"/>
              <a:t>келесі</a:t>
            </a:r>
            <a:r>
              <a:rPr lang="ru-RU" dirty="0"/>
              <a:t> </a:t>
            </a:r>
            <a:r>
              <a:rPr lang="ru-RU" dirty="0" err="1"/>
              <a:t>факторларға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таңдалады</a:t>
            </a:r>
            <a:r>
              <a:rPr lang="ru-RU" dirty="0"/>
              <a:t>:</a:t>
            </a:r>
          </a:p>
          <a:p>
            <a:r>
              <a:rPr lang="ru-RU" dirty="0" err="1"/>
              <a:t>абоненттер</a:t>
            </a:r>
            <a:r>
              <a:rPr lang="ru-RU" dirty="0"/>
              <a:t> саны (</a:t>
            </a:r>
            <a:r>
              <a:rPr lang="ru-RU" dirty="0" err="1"/>
              <a:t>жүктеме</a:t>
            </a:r>
            <a:r>
              <a:rPr lang="ru-RU" dirty="0"/>
              <a:t> </a:t>
            </a:r>
            <a:r>
              <a:rPr lang="ru-RU" dirty="0" err="1"/>
              <a:t>деңгейі</a:t>
            </a:r>
            <a:r>
              <a:rPr lang="ru-RU" dirty="0"/>
              <a:t>),</a:t>
            </a:r>
          </a:p>
          <a:p>
            <a:r>
              <a:rPr lang="ru-RU" dirty="0" err="1"/>
              <a:t>радиосигналдың</a:t>
            </a:r>
            <a:r>
              <a:rPr lang="ru-RU" dirty="0"/>
              <a:t> </a:t>
            </a:r>
            <a:r>
              <a:rPr lang="ru-RU" dirty="0" err="1"/>
              <a:t>таралу</a:t>
            </a:r>
            <a:r>
              <a:rPr lang="ru-RU" dirty="0"/>
              <a:t> </a:t>
            </a:r>
            <a:r>
              <a:rPr lang="ru-RU" dirty="0" err="1"/>
              <a:t>жағдайы</a:t>
            </a:r>
            <a:r>
              <a:rPr lang="ru-RU" dirty="0"/>
              <a:t>,</a:t>
            </a:r>
          </a:p>
          <a:p>
            <a:r>
              <a:rPr lang="ru-RU" dirty="0" err="1"/>
              <a:t>кедергілер</a:t>
            </a:r>
            <a:r>
              <a:rPr lang="ru-RU" dirty="0"/>
              <a:t> мен шу </a:t>
            </a:r>
            <a:r>
              <a:rPr lang="ru-RU" dirty="0" err="1"/>
              <a:t>деңгейі</a:t>
            </a:r>
            <a:r>
              <a:rPr lang="ru-RU" dirty="0"/>
              <a:t>,</a:t>
            </a:r>
          </a:p>
          <a:p>
            <a:r>
              <a:rPr lang="ru-RU" dirty="0" err="1"/>
              <a:t>базалық</a:t>
            </a:r>
            <a:r>
              <a:rPr lang="ru-RU" dirty="0"/>
              <a:t> </a:t>
            </a:r>
            <a:r>
              <a:rPr lang="ru-RU" dirty="0" err="1"/>
              <a:t>станциялардың</a:t>
            </a:r>
            <a:r>
              <a:rPr lang="ru-RU" dirty="0"/>
              <a:t> </a:t>
            </a:r>
            <a:r>
              <a:rPr lang="ru-RU" dirty="0" err="1"/>
              <a:t>қуаты</a:t>
            </a:r>
            <a:r>
              <a:rPr lang="ru-RU" dirty="0"/>
              <a:t> мен </a:t>
            </a:r>
            <a:r>
              <a:rPr lang="ru-RU" dirty="0" err="1"/>
              <a:t>орналасуы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480777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D9FC2F-7CAB-5B5F-B180-FBA10CCCE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176000" cy="549275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Ұрпақтар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жоспарлау</a:t>
            </a:r>
            <a:r>
              <a:rPr lang="ru-RU" dirty="0"/>
              <a:t> </a:t>
            </a:r>
            <a:r>
              <a:rPr lang="ru-RU" dirty="0" err="1"/>
              <a:t>ерекшеліктері</a:t>
            </a:r>
            <a:endParaRPr lang="ru-KZ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590A704-9F37-5358-1D78-FE72D22C74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4736755"/>
              </p:ext>
            </p:extLst>
          </p:nvPr>
        </p:nvGraphicFramePr>
        <p:xfrm>
          <a:off x="838200" y="1320800"/>
          <a:ext cx="10591800" cy="4864100"/>
        </p:xfrm>
        <a:graphic>
          <a:graphicData uri="http://schemas.openxmlformats.org/drawingml/2006/table">
            <a:tbl>
              <a:tblPr/>
              <a:tblGrid>
                <a:gridCol w="2118360">
                  <a:extLst>
                    <a:ext uri="{9D8B030D-6E8A-4147-A177-3AD203B41FA5}">
                      <a16:colId xmlns:a16="http://schemas.microsoft.com/office/drawing/2014/main" val="2036194859"/>
                    </a:ext>
                  </a:extLst>
                </a:gridCol>
                <a:gridCol w="2118360">
                  <a:extLst>
                    <a:ext uri="{9D8B030D-6E8A-4147-A177-3AD203B41FA5}">
                      <a16:colId xmlns:a16="http://schemas.microsoft.com/office/drawing/2014/main" val="2240016159"/>
                    </a:ext>
                  </a:extLst>
                </a:gridCol>
                <a:gridCol w="2118360">
                  <a:extLst>
                    <a:ext uri="{9D8B030D-6E8A-4147-A177-3AD203B41FA5}">
                      <a16:colId xmlns:a16="http://schemas.microsoft.com/office/drawing/2014/main" val="1965337633"/>
                    </a:ext>
                  </a:extLst>
                </a:gridCol>
                <a:gridCol w="2118360">
                  <a:extLst>
                    <a:ext uri="{9D8B030D-6E8A-4147-A177-3AD203B41FA5}">
                      <a16:colId xmlns:a16="http://schemas.microsoft.com/office/drawing/2014/main" val="3909034137"/>
                    </a:ext>
                  </a:extLst>
                </a:gridCol>
                <a:gridCol w="2118360">
                  <a:extLst>
                    <a:ext uri="{9D8B030D-6E8A-4147-A177-3AD203B41FA5}">
                      <a16:colId xmlns:a16="http://schemas.microsoft.com/office/drawing/2014/main" val="1195744454"/>
                    </a:ext>
                  </a:extLst>
                </a:gridCol>
              </a:tblGrid>
              <a:tr h="3413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Параметр</a:t>
                      </a:r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/>
                        <a:t>2G (GSM)</a:t>
                      </a:r>
                      <a:endParaRPr lang="en-US" sz="1600"/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/>
                        <a:t>3G (W-CDMA)</a:t>
                      </a:r>
                      <a:endParaRPr lang="en-US" sz="1600"/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/>
                        <a:t>4G (LTE)</a:t>
                      </a:r>
                      <a:endParaRPr lang="en-US" sz="1600"/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dirty="0"/>
                        <a:t>5G (NR)</a:t>
                      </a:r>
                      <a:endParaRPr lang="en-US" sz="1600" dirty="0"/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471073"/>
                  </a:ext>
                </a:extLst>
              </a:tr>
              <a:tr h="11093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b="1" dirty="0" err="1"/>
                        <a:t>Ресурстарды</a:t>
                      </a:r>
                      <a:r>
                        <a:rPr lang="ru-RU" sz="1600" b="1" dirty="0"/>
                        <a:t> </a:t>
                      </a:r>
                      <a:r>
                        <a:rPr lang="ru-RU" sz="1600" b="1" dirty="0" err="1"/>
                        <a:t>жоспарлау</a:t>
                      </a:r>
                      <a:endParaRPr lang="ru-RU" sz="1600" dirty="0"/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Жиіліктерді БС арасында бөлу</a:t>
                      </a:r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Қажет емес (динамикалық қолжетімділік)</a:t>
                      </a:r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Спектр бөліктерін пайдаланушылар арасында бөлу</a:t>
                      </a:r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 err="1"/>
                        <a:t>Толық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динамикалық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жоспарлау</a:t>
                      </a:r>
                      <a:r>
                        <a:rPr lang="ru-RU" sz="1600" dirty="0"/>
                        <a:t>, </a:t>
                      </a:r>
                      <a:r>
                        <a:rPr lang="en-US" sz="1600" dirty="0"/>
                        <a:t>OFDM </a:t>
                      </a:r>
                      <a:r>
                        <a:rPr lang="ru-RU" sz="1600" dirty="0" err="1"/>
                        <a:t>және</a:t>
                      </a:r>
                      <a:r>
                        <a:rPr lang="ru-RU" sz="1600" dirty="0"/>
                        <a:t> </a:t>
                      </a:r>
                      <a:r>
                        <a:rPr lang="en-US" sz="1600" dirty="0"/>
                        <a:t>beamforming</a:t>
                      </a:r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9643153"/>
                  </a:ext>
                </a:extLst>
              </a:tr>
              <a:tr h="8533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b="1"/>
                        <a:t>Коммутация түрі</a:t>
                      </a:r>
                      <a:endParaRPr lang="ru-RU" sz="1600"/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Арна және пакет</a:t>
                      </a:r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Арна және пакет</a:t>
                      </a:r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Пакет (</a:t>
                      </a:r>
                      <a:r>
                        <a:rPr lang="en-US" sz="1600"/>
                        <a:t>IP </a:t>
                      </a:r>
                      <a:r>
                        <a:rPr lang="ru-RU" sz="1600"/>
                        <a:t>негізінде)</a:t>
                      </a:r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/>
                        <a:t>Тек пакет, </a:t>
                      </a:r>
                      <a:r>
                        <a:rPr lang="ru-RU" sz="1600" dirty="0" err="1"/>
                        <a:t>бұлттық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және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виртуалды</a:t>
                      </a:r>
                      <a:r>
                        <a:rPr lang="ru-RU" sz="1600" dirty="0"/>
                        <a:t> архитектура</a:t>
                      </a:r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7438615"/>
                  </a:ext>
                </a:extLst>
              </a:tr>
              <a:tr h="5973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b="1"/>
                        <a:t>Ақпарат беру түрі</a:t>
                      </a:r>
                      <a:endParaRPr lang="ru-RU" sz="1600"/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Таржолақты сигнал</a:t>
                      </a:r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Кеңжолақты (</a:t>
                      </a:r>
                      <a:r>
                        <a:rPr lang="en-US" sz="1600"/>
                        <a:t>CDMA)</a:t>
                      </a:r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OFDM</a:t>
                      </a:r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/>
                        <a:t>Massive MIMO, OFDM, </a:t>
                      </a:r>
                      <a:r>
                        <a:rPr lang="en-US" sz="1600" dirty="0" err="1"/>
                        <a:t>mmWave</a:t>
                      </a:r>
                      <a:endParaRPr lang="en-US" sz="1600" dirty="0"/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5405668"/>
                  </a:ext>
                </a:extLst>
              </a:tr>
              <a:tr h="85335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b="1"/>
                        <a:t>Трафик түрі</a:t>
                      </a:r>
                      <a:endParaRPr lang="ru-RU" sz="1600"/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Дауыс, </a:t>
                      </a:r>
                      <a:r>
                        <a:rPr lang="en-US" sz="1600"/>
                        <a:t>SMS</a:t>
                      </a:r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Дауыс, бейне, интернет</a:t>
                      </a:r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/>
                        <a:t>VoIP, </a:t>
                      </a:r>
                      <a:r>
                        <a:rPr lang="ru-RU" sz="1600"/>
                        <a:t>бейне, интернет</a:t>
                      </a:r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dirty="0"/>
                        <a:t>IoT, </a:t>
                      </a:r>
                      <a:r>
                        <a:rPr lang="ru-RU" sz="1600" dirty="0" err="1"/>
                        <a:t>бейне</a:t>
                      </a:r>
                      <a:r>
                        <a:rPr lang="ru-RU" sz="1600" dirty="0"/>
                        <a:t>, </a:t>
                      </a:r>
                      <a:r>
                        <a:rPr lang="ru-RU" sz="1600" dirty="0" err="1"/>
                        <a:t>автономды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құрылғылар</a:t>
                      </a:r>
                      <a:endParaRPr lang="ru-RU" sz="1600" dirty="0"/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5129742"/>
                  </a:ext>
                </a:extLst>
              </a:tr>
              <a:tr h="110935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b="1"/>
                        <a:t>Қызмет көрсету типі</a:t>
                      </a:r>
                      <a:endParaRPr lang="ru-RU" sz="1600"/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Дауыс пен интернет кезек арқылы</a:t>
                      </a:r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Приоритеттік және бейне трафик бөлек</a:t>
                      </a:r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/>
                        <a:t>Барлығы </a:t>
                      </a:r>
                      <a:r>
                        <a:rPr lang="en-US" sz="1600"/>
                        <a:t>IP </a:t>
                      </a:r>
                      <a:r>
                        <a:rPr lang="ru-RU" sz="1600"/>
                        <a:t>арқылы</a:t>
                      </a:r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 err="1"/>
                        <a:t>Қызметтер</a:t>
                      </a:r>
                      <a:r>
                        <a:rPr lang="ru-RU" sz="1600" dirty="0"/>
                        <a:t> мен </a:t>
                      </a:r>
                      <a:r>
                        <a:rPr lang="ru-RU" sz="1600" dirty="0" err="1"/>
                        <a:t>деректерді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ақылды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бөлу</a:t>
                      </a:r>
                      <a:r>
                        <a:rPr lang="ru-RU" sz="1600" dirty="0"/>
                        <a:t> (</a:t>
                      </a:r>
                      <a:r>
                        <a:rPr lang="en-US" sz="1600" dirty="0"/>
                        <a:t>QoS slicing)</a:t>
                      </a:r>
                    </a:p>
                  </a:txBody>
                  <a:tcPr marL="76339" marR="76339" marT="38170" marB="381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0825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47751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1742</Words>
  <Application>Microsoft Office PowerPoint</Application>
  <PresentationFormat>Широкоэкранный</PresentationFormat>
  <Paragraphs>146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Aptos</vt:lpstr>
      <vt:lpstr>Aptos Display</vt:lpstr>
      <vt:lpstr>Arial</vt:lpstr>
      <vt:lpstr>Cambria Math</vt:lpstr>
      <vt:lpstr>Тема Office</vt:lpstr>
      <vt:lpstr>Ұялы байланыс желісінің негізгі элементтері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Ұялы байланыс желілерін жоспарлау</vt:lpstr>
      <vt:lpstr>Презентация PowerPoint</vt:lpstr>
      <vt:lpstr>Ұрпақтар бойынша жоспарлау ерекшеліктері</vt:lpstr>
      <vt:lpstr>Ұялы байланыс желісін жоспарлау кезінде сотаның (ячейканың) өлшемін және базалық станциялар санын есептеу</vt:lpstr>
      <vt:lpstr>Презентация PowerPoint</vt:lpstr>
      <vt:lpstr>Жиілікті қайта пайдалану және кедергілерді азайту принципі</vt:lpstr>
      <vt:lpstr>Презентация PowerPoint</vt:lpstr>
      <vt:lpstr>Презентация PowerPoint</vt:lpstr>
      <vt:lpstr>Презентация PowerPoint</vt:lpstr>
      <vt:lpstr>W-CDMA (3G) желілерін жоспарлау ерекшелігі</vt:lpstr>
      <vt:lpstr>Презентация PowerPoint</vt:lpstr>
      <vt:lpstr>Презентация PowerPoint</vt:lpstr>
      <vt:lpstr>LTE желілеріндегі жиілікті қайта пайдалану</vt:lpstr>
      <vt:lpstr>Презентация PowerPoint</vt:lpstr>
      <vt:lpstr>5G желілеріндегі жиілікті қайта пайдалану принципі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Beybit Karibayev</dc:creator>
  <cp:lastModifiedBy>Beybit Karibayev</cp:lastModifiedBy>
  <cp:revision>7</cp:revision>
  <dcterms:created xsi:type="dcterms:W3CDTF">2025-11-05T05:14:07Z</dcterms:created>
  <dcterms:modified xsi:type="dcterms:W3CDTF">2025-11-06T04:40:06Z</dcterms:modified>
</cp:coreProperties>
</file>